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  <p:sldMasterId id="2147483674" r:id="rId6"/>
    <p:sldMasterId id="2147483687" r:id="rId7"/>
    <p:sldMasterId id="2147483701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</p:sldIdLst>
  <p:sldSz cy="5143500" cx="9144000"/>
  <p:notesSz cx="6858000" cy="9144000"/>
  <p:embeddedFontLst>
    <p:embeddedFont>
      <p:font typeface="Overlock"/>
      <p:regular r:id="rId78"/>
      <p:bold r:id="rId79"/>
      <p:italic r:id="rId80"/>
      <p:boldItalic r:id="rId81"/>
    </p:embeddedFont>
    <p:embeddedFont>
      <p:font typeface="Roboto"/>
      <p:regular r:id="rId82"/>
      <p:bold r:id="rId83"/>
      <p:italic r:id="rId84"/>
      <p:boldItalic r:id="rId85"/>
    </p:embeddedFont>
    <p:embeddedFont>
      <p:font typeface="Bebas Neue"/>
      <p:regular r:id="rId86"/>
    </p:embeddedFont>
    <p:embeddedFont>
      <p:font typeface="Federo"/>
      <p:regular r:id="rId8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88" roundtripDataSignature="AMtx7mg9ZKgE09Q0MafVQDy8I8tezvtv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84" Type="http://schemas.openxmlformats.org/officeDocument/2006/relationships/font" Target="fonts/Roboto-italic.fntdata"/><Relationship Id="rId83" Type="http://schemas.openxmlformats.org/officeDocument/2006/relationships/font" Target="fonts/Roboto-bold.fntdata"/><Relationship Id="rId42" Type="http://schemas.openxmlformats.org/officeDocument/2006/relationships/slide" Target="slides/slide33.xml"/><Relationship Id="rId86" Type="http://schemas.openxmlformats.org/officeDocument/2006/relationships/font" Target="fonts/BebasNeue-regular.fntdata"/><Relationship Id="rId41" Type="http://schemas.openxmlformats.org/officeDocument/2006/relationships/slide" Target="slides/slide32.xml"/><Relationship Id="rId85" Type="http://schemas.openxmlformats.org/officeDocument/2006/relationships/font" Target="fonts/Roboto-boldItalic.fntdata"/><Relationship Id="rId44" Type="http://schemas.openxmlformats.org/officeDocument/2006/relationships/slide" Target="slides/slide35.xml"/><Relationship Id="rId88" Type="http://customschemas.google.com/relationships/presentationmetadata" Target="metadata"/><Relationship Id="rId43" Type="http://schemas.openxmlformats.org/officeDocument/2006/relationships/slide" Target="slides/slide34.xml"/><Relationship Id="rId87" Type="http://schemas.openxmlformats.org/officeDocument/2006/relationships/font" Target="fonts/Federo-regular.fntdata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80" Type="http://schemas.openxmlformats.org/officeDocument/2006/relationships/font" Target="fonts/Overlock-italic.fntdata"/><Relationship Id="rId82" Type="http://schemas.openxmlformats.org/officeDocument/2006/relationships/font" Target="fonts/Roboto-regular.fntdata"/><Relationship Id="rId81" Type="http://schemas.openxmlformats.org/officeDocument/2006/relationships/font" Target="fonts/Overlock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slide" Target="slides/slide64.xml"/><Relationship Id="rId72" Type="http://schemas.openxmlformats.org/officeDocument/2006/relationships/slide" Target="slides/slide63.xml"/><Relationship Id="rId31" Type="http://schemas.openxmlformats.org/officeDocument/2006/relationships/slide" Target="slides/slide22.xml"/><Relationship Id="rId75" Type="http://schemas.openxmlformats.org/officeDocument/2006/relationships/slide" Target="slides/slide66.xml"/><Relationship Id="rId30" Type="http://schemas.openxmlformats.org/officeDocument/2006/relationships/slide" Target="slides/slide21.xml"/><Relationship Id="rId74" Type="http://schemas.openxmlformats.org/officeDocument/2006/relationships/slide" Target="slides/slide65.xml"/><Relationship Id="rId33" Type="http://schemas.openxmlformats.org/officeDocument/2006/relationships/slide" Target="slides/slide24.xml"/><Relationship Id="rId77" Type="http://schemas.openxmlformats.org/officeDocument/2006/relationships/slide" Target="slides/slide68.xml"/><Relationship Id="rId32" Type="http://schemas.openxmlformats.org/officeDocument/2006/relationships/slide" Target="slides/slide23.xml"/><Relationship Id="rId76" Type="http://schemas.openxmlformats.org/officeDocument/2006/relationships/slide" Target="slides/slide67.xml"/><Relationship Id="rId35" Type="http://schemas.openxmlformats.org/officeDocument/2006/relationships/slide" Target="slides/slide26.xml"/><Relationship Id="rId79" Type="http://schemas.openxmlformats.org/officeDocument/2006/relationships/font" Target="fonts/Overlock-bold.fntdata"/><Relationship Id="rId34" Type="http://schemas.openxmlformats.org/officeDocument/2006/relationships/slide" Target="slides/slide25.xml"/><Relationship Id="rId78" Type="http://schemas.openxmlformats.org/officeDocument/2006/relationships/font" Target="fonts/Overlock-regular.fntdata"/><Relationship Id="rId71" Type="http://schemas.openxmlformats.org/officeDocument/2006/relationships/slide" Target="slides/slide62.xml"/><Relationship Id="rId70" Type="http://schemas.openxmlformats.org/officeDocument/2006/relationships/slide" Target="slides/slide61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20" Type="http://schemas.openxmlformats.org/officeDocument/2006/relationships/slide" Target="slides/slide11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22" Type="http://schemas.openxmlformats.org/officeDocument/2006/relationships/slide" Target="slides/slide13.xml"/><Relationship Id="rId66" Type="http://schemas.openxmlformats.org/officeDocument/2006/relationships/slide" Target="slides/slide57.xml"/><Relationship Id="rId21" Type="http://schemas.openxmlformats.org/officeDocument/2006/relationships/slide" Target="slides/slide12.xml"/><Relationship Id="rId65" Type="http://schemas.openxmlformats.org/officeDocument/2006/relationships/slide" Target="slides/slide56.xml"/><Relationship Id="rId24" Type="http://schemas.openxmlformats.org/officeDocument/2006/relationships/slide" Target="slides/slide15.xml"/><Relationship Id="rId68" Type="http://schemas.openxmlformats.org/officeDocument/2006/relationships/slide" Target="slides/slide59.xml"/><Relationship Id="rId23" Type="http://schemas.openxmlformats.org/officeDocument/2006/relationships/slide" Target="slides/slide14.xml"/><Relationship Id="rId67" Type="http://schemas.openxmlformats.org/officeDocument/2006/relationships/slide" Target="slides/slide58.xml"/><Relationship Id="rId60" Type="http://schemas.openxmlformats.org/officeDocument/2006/relationships/slide" Target="slides/slide5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69" Type="http://schemas.openxmlformats.org/officeDocument/2006/relationships/slide" Target="slides/slide6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11" Type="http://schemas.openxmlformats.org/officeDocument/2006/relationships/slide" Target="slides/slide2.xml"/><Relationship Id="rId55" Type="http://schemas.openxmlformats.org/officeDocument/2006/relationships/slide" Target="slides/slide46.xml"/><Relationship Id="rId10" Type="http://schemas.openxmlformats.org/officeDocument/2006/relationships/slide" Target="slides/slide1.xml"/><Relationship Id="rId54" Type="http://schemas.openxmlformats.org/officeDocument/2006/relationships/slide" Target="slides/slide45.xml"/><Relationship Id="rId13" Type="http://schemas.openxmlformats.org/officeDocument/2006/relationships/slide" Target="slides/slide4.xml"/><Relationship Id="rId57" Type="http://schemas.openxmlformats.org/officeDocument/2006/relationships/slide" Target="slides/slide48.xml"/><Relationship Id="rId12" Type="http://schemas.openxmlformats.org/officeDocument/2006/relationships/slide" Target="slides/slide3.xml"/><Relationship Id="rId56" Type="http://schemas.openxmlformats.org/officeDocument/2006/relationships/slide" Target="slides/slide47.xml"/><Relationship Id="rId15" Type="http://schemas.openxmlformats.org/officeDocument/2006/relationships/slide" Target="slides/slide6.xml"/><Relationship Id="rId59" Type="http://schemas.openxmlformats.org/officeDocument/2006/relationships/slide" Target="slides/slide50.xml"/><Relationship Id="rId14" Type="http://schemas.openxmlformats.org/officeDocument/2006/relationships/slide" Target="slides/slide5.xml"/><Relationship Id="rId58" Type="http://schemas.openxmlformats.org/officeDocument/2006/relationships/slide" Target="slides/slide4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8" name="Google Shape;30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0" name="Google Shape;400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8" name="Google Shape;408;p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7" name="Google Shape;417;p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9" name="Google Shape;429;p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9" name="Google Shape;439;p1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8" name="Google Shape;448;p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7" name="Google Shape;457;p1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1" name="Google Shape;471;p1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0" name="Google Shape;480;p1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0" name="Google Shape;490;p1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1" name="Google Shape;501;p2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9" name="Google Shape;509;p2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0" name="Google Shape;520;p2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0" name="Google Shape;530;p2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2" name="Google Shape;542;p2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1" name="Google Shape;551;p2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1" name="Google Shape;561;p2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0" name="Google Shape;570;p2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9" name="Google Shape;579;p2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6" name="Google Shape;596;p2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6" name="Google Shape;606;p3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6" name="Google Shape;616;p3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5" name="Google Shape;625;p3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5" name="Google Shape;635;p3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5" name="Google Shape;645;p3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7" name="Google Shape;657;p3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9" name="Google Shape;669;p3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1" name="Google Shape;681;p3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3" name="Google Shape;693;p3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5" name="Google Shape;705;p3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8" name="Google Shape;718;p4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6" name="Google Shape;726;p4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4" name="Google Shape;744;p4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1" name="Google Shape;761;p4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1" name="Google Shape;771;p4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1" name="Google Shape;781;p4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9" name="Google Shape;789;p4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97" name="Google Shape;797;p4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5" name="Google Shape;805;p4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12" name="Google Shape;812;p4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5" name="Google Shape;345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0" name="Google Shape;820;p5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9" name="Google Shape;829;p5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40" name="Google Shape;840;p5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48" name="Google Shape;848;p5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57" name="Google Shape;857;p5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8" name="Google Shape;868;p5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6" name="Google Shape;876;p5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5" name="Google Shape;885;p5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6" name="Google Shape;896;p5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4" name="Google Shape;904;p5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6" name="Google Shape;356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3" name="Google Shape;913;p6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4" name="Google Shape;924;p6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2" name="Google Shape;932;p6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1" name="Google Shape;941;p6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0" name="Google Shape;950;p6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1" name="Google Shape;961;p6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9" name="Google Shape;969;p6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8" name="Google Shape;978;p6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7" name="Google Shape;987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4" name="Google Shape;364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3" name="Google Shape;373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3" name="Google Shape;383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Relationship Id="rId3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Relationship Id="rId3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Relationship Id="rId3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Relationship Id="rId3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Relationship Id="rId3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7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70"/>
          <p:cNvSpPr txBox="1"/>
          <p:nvPr>
            <p:ph idx="12" type="sldNum"/>
          </p:nvPr>
        </p:nvSpPr>
        <p:spPr>
          <a:xfrm>
            <a:off x="8472488" y="4662488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0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Google Shape;46;p10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00"/>
          <p:cNvSpPr txBox="1"/>
          <p:nvPr>
            <p:ph idx="12" type="sldNum"/>
          </p:nvPr>
        </p:nvSpPr>
        <p:spPr>
          <a:xfrm>
            <a:off x="8472488" y="4662488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1"/>
          <p:cNvSpPr txBox="1"/>
          <p:nvPr>
            <p:ph idx="12" type="sldNum"/>
          </p:nvPr>
        </p:nvSpPr>
        <p:spPr>
          <a:xfrm>
            <a:off x="8472488" y="4662488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1_Section Head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72"/>
          <p:cNvGrpSpPr/>
          <p:nvPr/>
        </p:nvGrpSpPr>
        <p:grpSpPr>
          <a:xfrm>
            <a:off x="0" y="-228600"/>
            <a:ext cx="9161463" cy="708025"/>
            <a:chOff x="0" y="-228600"/>
            <a:chExt cx="9161700" cy="707624"/>
          </a:xfrm>
        </p:grpSpPr>
        <p:sp>
          <p:nvSpPr>
            <p:cNvPr id="63" name="Google Shape;63;p72"/>
            <p:cNvSpPr/>
            <p:nvPr/>
          </p:nvSpPr>
          <p:spPr>
            <a:xfrm>
              <a:off x="0" y="-129"/>
              <a:ext cx="9161700" cy="312561"/>
            </a:xfrm>
            <a:prstGeom prst="rect">
              <a:avLst/>
            </a:prstGeom>
            <a:solidFill>
              <a:srgbClr val="0F357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4" name="Google Shape;64;p7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831000" y="-228600"/>
              <a:ext cx="1301194" cy="7076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" name="Google Shape;65;p72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000">
                <a:latin typeface="Federo"/>
                <a:ea typeface="Federo"/>
                <a:cs typeface="Federo"/>
                <a:sym typeface="Fede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72"/>
          <p:cNvSpPr txBox="1"/>
          <p:nvPr>
            <p:ph idx="1" type="body"/>
          </p:nvPr>
        </p:nvSpPr>
        <p:spPr>
          <a:xfrm>
            <a:off x="623888" y="3442098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" name="Google Shape;67;p72"/>
          <p:cNvSpPr txBox="1"/>
          <p:nvPr>
            <p:ph idx="10" type="dt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72"/>
          <p:cNvSpPr txBox="1"/>
          <p:nvPr>
            <p:ph idx="11" type="ftr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72"/>
          <p:cNvSpPr txBox="1"/>
          <p:nvPr>
            <p:ph idx="12" type="sldNum"/>
          </p:nvPr>
        </p:nvSpPr>
        <p:spPr>
          <a:xfrm>
            <a:off x="6270625" y="4776788"/>
            <a:ext cx="2613025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2" name="Google Shape;72;p10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3" name="Google Shape;73;p102"/>
          <p:cNvSpPr txBox="1"/>
          <p:nvPr>
            <p:ph idx="12" type="sldNum"/>
          </p:nvPr>
        </p:nvSpPr>
        <p:spPr>
          <a:xfrm>
            <a:off x="8472488" y="4662488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6" name="Google Shape;76;p103"/>
          <p:cNvSpPr txBox="1"/>
          <p:nvPr>
            <p:ph idx="12" type="sldNum"/>
          </p:nvPr>
        </p:nvSpPr>
        <p:spPr>
          <a:xfrm>
            <a:off x="8472488" y="4662488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1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0" name="Google Shape;80;p104"/>
          <p:cNvSpPr txBox="1"/>
          <p:nvPr>
            <p:ph idx="12" type="sldNum"/>
          </p:nvPr>
        </p:nvSpPr>
        <p:spPr>
          <a:xfrm>
            <a:off x="8472488" y="4662488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10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" name="Google Shape;84;p10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" name="Google Shape;85;p105"/>
          <p:cNvSpPr txBox="1"/>
          <p:nvPr>
            <p:ph idx="12" type="sldNum"/>
          </p:nvPr>
        </p:nvSpPr>
        <p:spPr>
          <a:xfrm>
            <a:off x="8472488" y="4662488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" name="Google Shape;88;p106"/>
          <p:cNvSpPr txBox="1"/>
          <p:nvPr>
            <p:ph idx="12" type="sldNum"/>
          </p:nvPr>
        </p:nvSpPr>
        <p:spPr>
          <a:xfrm>
            <a:off x="8472488" y="4662488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1" name="Google Shape;91;p10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2" name="Google Shape;92;p107"/>
          <p:cNvSpPr txBox="1"/>
          <p:nvPr>
            <p:ph idx="12" type="sldNum"/>
          </p:nvPr>
        </p:nvSpPr>
        <p:spPr>
          <a:xfrm>
            <a:off x="8472488" y="4662488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0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5" name="Google Shape;95;p108"/>
          <p:cNvSpPr txBox="1"/>
          <p:nvPr>
            <p:ph idx="12" type="sldNum"/>
          </p:nvPr>
        </p:nvSpPr>
        <p:spPr>
          <a:xfrm>
            <a:off x="8472488" y="4662488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9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92"/>
          <p:cNvSpPr txBox="1"/>
          <p:nvPr>
            <p:ph idx="12" type="sldNum"/>
          </p:nvPr>
        </p:nvSpPr>
        <p:spPr>
          <a:xfrm>
            <a:off x="8472488" y="4662488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0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9" name="Google Shape;99;p10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0" name="Google Shape;100;p10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" name="Google Shape;101;p109"/>
          <p:cNvSpPr txBox="1"/>
          <p:nvPr>
            <p:ph idx="12" type="sldNum"/>
          </p:nvPr>
        </p:nvSpPr>
        <p:spPr>
          <a:xfrm>
            <a:off x="8472488" y="4662488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10"/>
          <p:cNvSpPr txBox="1"/>
          <p:nvPr>
            <p:ph idx="12" type="sldNum"/>
          </p:nvPr>
        </p:nvSpPr>
        <p:spPr>
          <a:xfrm>
            <a:off x="8472488" y="4662488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1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07" name="Google Shape;107;p1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8" name="Google Shape;108;p111"/>
          <p:cNvSpPr txBox="1"/>
          <p:nvPr>
            <p:ph idx="12" type="sldNum"/>
          </p:nvPr>
        </p:nvSpPr>
        <p:spPr>
          <a:xfrm>
            <a:off x="8472488" y="4662488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2"/>
          <p:cNvSpPr txBox="1"/>
          <p:nvPr>
            <p:ph idx="12" type="sldNum"/>
          </p:nvPr>
        </p:nvSpPr>
        <p:spPr>
          <a:xfrm>
            <a:off x="8472488" y="4662488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13"/>
          <p:cNvSpPr txBox="1"/>
          <p:nvPr>
            <p:ph type="title"/>
          </p:nvPr>
        </p:nvSpPr>
        <p:spPr>
          <a:xfrm>
            <a:off x="311150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13"/>
          <p:cNvSpPr txBox="1"/>
          <p:nvPr>
            <p:ph idx="1" type="body"/>
          </p:nvPr>
        </p:nvSpPr>
        <p:spPr>
          <a:xfrm>
            <a:off x="311150" y="1152525"/>
            <a:ext cx="8521700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13"/>
          <p:cNvSpPr txBox="1"/>
          <p:nvPr>
            <p:ph idx="10" type="dt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13"/>
          <p:cNvSpPr txBox="1"/>
          <p:nvPr>
            <p:ph idx="11" type="ftr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113"/>
          <p:cNvSpPr txBox="1"/>
          <p:nvPr>
            <p:ph idx="12" type="sldNum"/>
          </p:nvPr>
        </p:nvSpPr>
        <p:spPr>
          <a:xfrm>
            <a:off x="8472488" y="4662488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3" name="Google Shape;123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" name="Google Shape;124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" name="Google Shape;125;p74"/>
          <p:cNvSpPr/>
          <p:nvPr/>
        </p:nvSpPr>
        <p:spPr>
          <a:xfrm>
            <a:off x="0" y="-7913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1253" y="-233974"/>
            <a:ext cx="1301194" cy="799402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74"/>
          <p:cNvSpPr txBox="1"/>
          <p:nvPr>
            <p:ph idx="2" type="subTitle"/>
          </p:nvPr>
        </p:nvSpPr>
        <p:spPr>
          <a:xfrm>
            <a:off x="1027" y="4881315"/>
            <a:ext cx="3735900" cy="19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0" name="Google Shape;130;p7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1" name="Google Shape;131;p7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2" name="Google Shape;132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" name="Google Shape;133;p75"/>
          <p:cNvSpPr txBox="1"/>
          <p:nvPr>
            <p:ph idx="3" type="subTitle"/>
          </p:nvPr>
        </p:nvSpPr>
        <p:spPr>
          <a:xfrm>
            <a:off x="0" y="4870736"/>
            <a:ext cx="3735900" cy="19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" name="Google Shape;134;p75"/>
          <p:cNvSpPr/>
          <p:nvPr/>
        </p:nvSpPr>
        <p:spPr>
          <a:xfrm>
            <a:off x="0" y="-7913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1253" y="-233974"/>
            <a:ext cx="1301194" cy="799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8" name="Google Shape;138;p8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9" name="Google Shape;139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2" name="Google Shape;142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3" name="Google Shape;143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6515" y="361604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83"/>
          <p:cNvSpPr/>
          <p:nvPr/>
        </p:nvSpPr>
        <p:spPr>
          <a:xfrm>
            <a:off x="-33251" y="-7913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8002" y="-233974"/>
            <a:ext cx="1301194" cy="799402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83"/>
          <p:cNvSpPr txBox="1"/>
          <p:nvPr>
            <p:ph idx="1" type="subTitle"/>
          </p:nvPr>
        </p:nvSpPr>
        <p:spPr>
          <a:xfrm>
            <a:off x="-32225" y="4889626"/>
            <a:ext cx="3735900" cy="19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9" name="Google Shape;149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0" name="Google Shape;150;p84"/>
          <p:cNvSpPr/>
          <p:nvPr/>
        </p:nvSpPr>
        <p:spPr>
          <a:xfrm>
            <a:off x="0" y="-7913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1253" y="-233974"/>
            <a:ext cx="1301194" cy="79940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84"/>
          <p:cNvSpPr txBox="1"/>
          <p:nvPr>
            <p:ph idx="1" type="subTitle"/>
          </p:nvPr>
        </p:nvSpPr>
        <p:spPr>
          <a:xfrm>
            <a:off x="1027" y="4881315"/>
            <a:ext cx="3735900" cy="19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93"/>
          <p:cNvSpPr txBox="1"/>
          <p:nvPr>
            <p:ph idx="12" type="sldNum"/>
          </p:nvPr>
        </p:nvSpPr>
        <p:spPr>
          <a:xfrm>
            <a:off x="8472488" y="4662488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5" name="Google Shape;155;p8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6" name="Google Shape;156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" name="Google Shape;157;p85"/>
          <p:cNvSpPr txBox="1"/>
          <p:nvPr>
            <p:ph idx="2" type="subTitle"/>
          </p:nvPr>
        </p:nvSpPr>
        <p:spPr>
          <a:xfrm>
            <a:off x="1027" y="4881315"/>
            <a:ext cx="3735900" cy="19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8" name="Google Shape;158;p85"/>
          <p:cNvSpPr/>
          <p:nvPr/>
        </p:nvSpPr>
        <p:spPr>
          <a:xfrm>
            <a:off x="-33251" y="-7913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8002" y="-233974"/>
            <a:ext cx="1301194" cy="799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2" name="Google Shape;162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3" name="Google Shape;163;p86"/>
          <p:cNvSpPr txBox="1"/>
          <p:nvPr>
            <p:ph idx="1" type="subTitle"/>
          </p:nvPr>
        </p:nvSpPr>
        <p:spPr>
          <a:xfrm>
            <a:off x="1027" y="4881315"/>
            <a:ext cx="3735900" cy="19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" name="Google Shape;164;p86"/>
          <p:cNvSpPr/>
          <p:nvPr/>
        </p:nvSpPr>
        <p:spPr>
          <a:xfrm>
            <a:off x="-33251" y="-7913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8002" y="-233974"/>
            <a:ext cx="1301194" cy="799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8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9" name="Google Shape;169;p8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0" name="Google Shape;170;p8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" name="Google Shape;171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2" name="Google Shape;172;p87"/>
          <p:cNvSpPr txBox="1"/>
          <p:nvPr/>
        </p:nvSpPr>
        <p:spPr>
          <a:xfrm>
            <a:off x="1027" y="4881315"/>
            <a:ext cx="3735900" cy="19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US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US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75" name="Google Shape;175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8" name="Google Shape;178;p8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" name="Google Shape;179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1_Title and body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4" name="Google Shape;184;p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" name="Google Shape;185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9" name="Google Shape;199;p7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0" name="Google Shape;200;p7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1" name="Google Shape;201;p77"/>
          <p:cNvSpPr txBox="1"/>
          <p:nvPr>
            <p:ph idx="12" type="sldNum"/>
          </p:nvPr>
        </p:nvSpPr>
        <p:spPr>
          <a:xfrm>
            <a:off x="8472488" y="4662488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4" name="Google Shape;204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" name="Google Shape;205;p78"/>
          <p:cNvSpPr txBox="1"/>
          <p:nvPr>
            <p:ph idx="12" type="sldNum"/>
          </p:nvPr>
        </p:nvSpPr>
        <p:spPr>
          <a:xfrm>
            <a:off x="8472488" y="4662488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8" name="Google Shape;208;p79"/>
          <p:cNvSpPr txBox="1"/>
          <p:nvPr>
            <p:ph idx="12" type="sldNum"/>
          </p:nvPr>
        </p:nvSpPr>
        <p:spPr>
          <a:xfrm>
            <a:off x="8472488" y="4662488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9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9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94"/>
          <p:cNvSpPr txBox="1"/>
          <p:nvPr>
            <p:ph idx="12" type="sldNum"/>
          </p:nvPr>
        </p:nvSpPr>
        <p:spPr>
          <a:xfrm>
            <a:off x="8472488" y="4662488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1" name="Google Shape;211;p1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2" name="Google Shape;212;p114"/>
          <p:cNvSpPr txBox="1"/>
          <p:nvPr>
            <p:ph idx="12" type="sldNum"/>
          </p:nvPr>
        </p:nvSpPr>
        <p:spPr>
          <a:xfrm>
            <a:off x="8472488" y="4662488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5" name="Google Shape;215;p115"/>
          <p:cNvSpPr txBox="1"/>
          <p:nvPr>
            <p:ph idx="12" type="sldNum"/>
          </p:nvPr>
        </p:nvSpPr>
        <p:spPr>
          <a:xfrm>
            <a:off x="8472488" y="4662488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8" name="Google Shape;218;p11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9" name="Google Shape;219;p116"/>
          <p:cNvSpPr txBox="1"/>
          <p:nvPr>
            <p:ph idx="12" type="sldNum"/>
          </p:nvPr>
        </p:nvSpPr>
        <p:spPr>
          <a:xfrm>
            <a:off x="8472488" y="4662488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1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2" name="Google Shape;222;p117"/>
          <p:cNvSpPr txBox="1"/>
          <p:nvPr>
            <p:ph idx="12" type="sldNum"/>
          </p:nvPr>
        </p:nvSpPr>
        <p:spPr>
          <a:xfrm>
            <a:off x="8472488" y="4662488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18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26" name="Google Shape;226;p11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7" name="Google Shape;227;p11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8" name="Google Shape;228;p118"/>
          <p:cNvSpPr txBox="1"/>
          <p:nvPr>
            <p:ph idx="12" type="sldNum"/>
          </p:nvPr>
        </p:nvSpPr>
        <p:spPr>
          <a:xfrm>
            <a:off x="8472488" y="4662488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1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119"/>
          <p:cNvSpPr txBox="1"/>
          <p:nvPr>
            <p:ph idx="12" type="sldNum"/>
          </p:nvPr>
        </p:nvSpPr>
        <p:spPr>
          <a:xfrm>
            <a:off x="8472488" y="4662488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0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234" name="Google Shape;234;p12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" name="Google Shape;235;p120"/>
          <p:cNvSpPr txBox="1"/>
          <p:nvPr>
            <p:ph idx="12" type="sldNum"/>
          </p:nvPr>
        </p:nvSpPr>
        <p:spPr>
          <a:xfrm>
            <a:off x="8472488" y="4662488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1"/>
          <p:cNvSpPr txBox="1"/>
          <p:nvPr>
            <p:ph idx="12" type="sldNum"/>
          </p:nvPr>
        </p:nvSpPr>
        <p:spPr>
          <a:xfrm>
            <a:off x="8472488" y="4662488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1_Section Header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122"/>
          <p:cNvGrpSpPr/>
          <p:nvPr/>
        </p:nvGrpSpPr>
        <p:grpSpPr>
          <a:xfrm>
            <a:off x="0" y="-228600"/>
            <a:ext cx="9161463" cy="708025"/>
            <a:chOff x="0" y="-228600"/>
            <a:chExt cx="9161700" cy="707624"/>
          </a:xfrm>
        </p:grpSpPr>
        <p:sp>
          <p:nvSpPr>
            <p:cNvPr id="240" name="Google Shape;240;p122"/>
            <p:cNvSpPr/>
            <p:nvPr/>
          </p:nvSpPr>
          <p:spPr>
            <a:xfrm>
              <a:off x="0" y="-129"/>
              <a:ext cx="9161700" cy="312561"/>
            </a:xfrm>
            <a:prstGeom prst="rect">
              <a:avLst/>
            </a:prstGeom>
            <a:solidFill>
              <a:srgbClr val="0F357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22"/>
            <p:cNvSpPr/>
            <p:nvPr/>
          </p:nvSpPr>
          <p:spPr>
            <a:xfrm>
              <a:off x="7831000" y="-228600"/>
              <a:ext cx="1301194" cy="7076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2" name="Google Shape;242;p122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000">
                <a:latin typeface="Federo"/>
                <a:ea typeface="Federo"/>
                <a:cs typeface="Federo"/>
                <a:sym typeface="Fede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122"/>
          <p:cNvSpPr txBox="1"/>
          <p:nvPr>
            <p:ph idx="1" type="body"/>
          </p:nvPr>
        </p:nvSpPr>
        <p:spPr>
          <a:xfrm>
            <a:off x="623888" y="3442098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4" name="Google Shape;244;p122"/>
          <p:cNvSpPr txBox="1"/>
          <p:nvPr>
            <p:ph idx="10" type="dt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122"/>
          <p:cNvSpPr txBox="1"/>
          <p:nvPr>
            <p:ph idx="11" type="ftr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6" name="Google Shape;246;p122"/>
          <p:cNvSpPr txBox="1"/>
          <p:nvPr>
            <p:ph idx="12" type="sldNum"/>
          </p:nvPr>
        </p:nvSpPr>
        <p:spPr>
          <a:xfrm>
            <a:off x="6270625" y="4776788"/>
            <a:ext cx="2613025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23"/>
          <p:cNvSpPr txBox="1"/>
          <p:nvPr>
            <p:ph type="title"/>
          </p:nvPr>
        </p:nvSpPr>
        <p:spPr>
          <a:xfrm>
            <a:off x="311150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123"/>
          <p:cNvSpPr txBox="1"/>
          <p:nvPr>
            <p:ph idx="1" type="body"/>
          </p:nvPr>
        </p:nvSpPr>
        <p:spPr>
          <a:xfrm>
            <a:off x="311150" y="1152525"/>
            <a:ext cx="8521700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123"/>
          <p:cNvSpPr txBox="1"/>
          <p:nvPr>
            <p:ph idx="10" type="dt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1" name="Google Shape;251;p123"/>
          <p:cNvSpPr txBox="1"/>
          <p:nvPr>
            <p:ph idx="11" type="ftr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2" name="Google Shape;252;p123"/>
          <p:cNvSpPr txBox="1"/>
          <p:nvPr>
            <p:ph idx="12" type="sldNum"/>
          </p:nvPr>
        </p:nvSpPr>
        <p:spPr>
          <a:xfrm>
            <a:off x="8472488" y="4662488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95"/>
          <p:cNvSpPr txBox="1"/>
          <p:nvPr>
            <p:ph idx="12" type="sldNum"/>
          </p:nvPr>
        </p:nvSpPr>
        <p:spPr>
          <a:xfrm>
            <a:off x="8472488" y="4662488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bg>
      <p:bgPr>
        <a:noFill/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9" name="Google Shape;259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" name="Google Shape;260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1" name="Google Shape;261;p81"/>
          <p:cNvSpPr/>
          <p:nvPr/>
        </p:nvSpPr>
        <p:spPr>
          <a:xfrm>
            <a:off x="0" y="-7913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81"/>
          <p:cNvSpPr/>
          <p:nvPr/>
        </p:nvSpPr>
        <p:spPr>
          <a:xfrm>
            <a:off x="7801253" y="-233974"/>
            <a:ext cx="1301194" cy="79940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81"/>
          <p:cNvSpPr txBox="1"/>
          <p:nvPr>
            <p:ph idx="2" type="subTitle"/>
          </p:nvPr>
        </p:nvSpPr>
        <p:spPr>
          <a:xfrm>
            <a:off x="1027" y="4881315"/>
            <a:ext cx="3735900" cy="19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6" name="Google Shape;266;p1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7" name="Google Shape;267;p1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bg>
      <p:bgPr>
        <a:noFill/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0" name="Google Shape;270;p1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1" name="Google Shape;271;p125"/>
          <p:cNvSpPr/>
          <p:nvPr/>
        </p:nvSpPr>
        <p:spPr>
          <a:xfrm>
            <a:off x="6616515" y="361604"/>
            <a:ext cx="1301194" cy="707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25"/>
          <p:cNvSpPr/>
          <p:nvPr/>
        </p:nvSpPr>
        <p:spPr>
          <a:xfrm>
            <a:off x="-33251" y="-7913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25"/>
          <p:cNvSpPr/>
          <p:nvPr/>
        </p:nvSpPr>
        <p:spPr>
          <a:xfrm>
            <a:off x="7768002" y="-233974"/>
            <a:ext cx="1301194" cy="79940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25"/>
          <p:cNvSpPr txBox="1"/>
          <p:nvPr>
            <p:ph idx="1" type="subTitle"/>
          </p:nvPr>
        </p:nvSpPr>
        <p:spPr>
          <a:xfrm>
            <a:off x="-32225" y="4889626"/>
            <a:ext cx="3735900" cy="19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bg>
      <p:bgPr>
        <a:noFill/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7" name="Google Shape;277;p1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8" name="Google Shape;278;p126"/>
          <p:cNvSpPr/>
          <p:nvPr/>
        </p:nvSpPr>
        <p:spPr>
          <a:xfrm>
            <a:off x="0" y="-7913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26"/>
          <p:cNvSpPr/>
          <p:nvPr/>
        </p:nvSpPr>
        <p:spPr>
          <a:xfrm>
            <a:off x="7801253" y="-233974"/>
            <a:ext cx="1301194" cy="79940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26"/>
          <p:cNvSpPr txBox="1"/>
          <p:nvPr>
            <p:ph idx="1" type="subTitle"/>
          </p:nvPr>
        </p:nvSpPr>
        <p:spPr>
          <a:xfrm>
            <a:off x="1027" y="4881315"/>
            <a:ext cx="3735900" cy="19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bg>
      <p:bgPr>
        <a:noFill/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3" name="Google Shape;283;p12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4" name="Google Shape;284;p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5" name="Google Shape;285;p127"/>
          <p:cNvSpPr txBox="1"/>
          <p:nvPr>
            <p:ph idx="2" type="subTitle"/>
          </p:nvPr>
        </p:nvSpPr>
        <p:spPr>
          <a:xfrm>
            <a:off x="1027" y="4881315"/>
            <a:ext cx="3735900" cy="19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6" name="Google Shape;286;p127"/>
          <p:cNvSpPr/>
          <p:nvPr/>
        </p:nvSpPr>
        <p:spPr>
          <a:xfrm>
            <a:off x="-33251" y="-7913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27"/>
          <p:cNvSpPr/>
          <p:nvPr/>
        </p:nvSpPr>
        <p:spPr>
          <a:xfrm>
            <a:off x="7768002" y="-233974"/>
            <a:ext cx="1301194" cy="79940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bg>
      <p:bgPr>
        <a:noFill/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2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0" name="Google Shape;290;p1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1" name="Google Shape;291;p128"/>
          <p:cNvSpPr txBox="1"/>
          <p:nvPr>
            <p:ph idx="1" type="subTitle"/>
          </p:nvPr>
        </p:nvSpPr>
        <p:spPr>
          <a:xfrm>
            <a:off x="1027" y="4881315"/>
            <a:ext cx="3735900" cy="19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2" name="Google Shape;292;p128"/>
          <p:cNvSpPr/>
          <p:nvPr/>
        </p:nvSpPr>
        <p:spPr>
          <a:xfrm>
            <a:off x="-33251" y="-7913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28"/>
          <p:cNvSpPr/>
          <p:nvPr/>
        </p:nvSpPr>
        <p:spPr>
          <a:xfrm>
            <a:off x="7768002" y="-233974"/>
            <a:ext cx="1301194" cy="79940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bg>
      <p:bgPr>
        <a:noFill/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2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2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7" name="Google Shape;297;p12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8" name="Google Shape;298;p12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9" name="Google Shape;299;p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0" name="Google Shape;300;p129"/>
          <p:cNvSpPr txBox="1"/>
          <p:nvPr/>
        </p:nvSpPr>
        <p:spPr>
          <a:xfrm>
            <a:off x="1027" y="4881315"/>
            <a:ext cx="3735900" cy="19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US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US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3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3" name="Google Shape;303;p1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9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96"/>
          <p:cNvSpPr txBox="1"/>
          <p:nvPr>
            <p:ph idx="12" type="sldNum"/>
          </p:nvPr>
        </p:nvSpPr>
        <p:spPr>
          <a:xfrm>
            <a:off x="8472488" y="4662488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97"/>
          <p:cNvSpPr txBox="1"/>
          <p:nvPr>
            <p:ph idx="12" type="sldNum"/>
          </p:nvPr>
        </p:nvSpPr>
        <p:spPr>
          <a:xfrm>
            <a:off x="8472488" y="4662488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8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8"/>
          <p:cNvSpPr txBox="1"/>
          <p:nvPr>
            <p:ph idx="12" type="sldNum"/>
          </p:nvPr>
        </p:nvSpPr>
        <p:spPr>
          <a:xfrm>
            <a:off x="8472488" y="4662488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99"/>
          <p:cNvSpPr txBox="1"/>
          <p:nvPr>
            <p:ph idx="12" type="sldNum"/>
          </p:nvPr>
        </p:nvSpPr>
        <p:spPr>
          <a:xfrm>
            <a:off x="8472488" y="4662488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theme" Target="../theme/theme5.xml"/><Relationship Id="rId1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6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/Relationships>
</file>

<file path=ppt/slideMasters/_rels/slideMaster5.xml.rels><?xml version="1.0" encoding="UTF-8" standalone="yes"?><Relationships xmlns="http://schemas.openxmlformats.org/package/2006/relationships"><Relationship Id="rId10" Type="http://schemas.openxmlformats.org/officeDocument/2006/relationships/theme" Target="../theme/theme4.xml"/><Relationship Id="rId1" Type="http://schemas.openxmlformats.org/officeDocument/2006/relationships/slideLayout" Target="../slideLayouts/slideLayout50.xml"/><Relationship Id="rId2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9"/>
          <p:cNvSpPr txBox="1"/>
          <p:nvPr>
            <p:ph type="title"/>
          </p:nvPr>
        </p:nvSpPr>
        <p:spPr>
          <a:xfrm>
            <a:off x="311150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69"/>
          <p:cNvSpPr txBox="1"/>
          <p:nvPr>
            <p:ph idx="1" type="body"/>
          </p:nvPr>
        </p:nvSpPr>
        <p:spPr>
          <a:xfrm>
            <a:off x="311150" y="1152525"/>
            <a:ext cx="8521700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69"/>
          <p:cNvSpPr txBox="1"/>
          <p:nvPr>
            <p:ph idx="12" type="sldNum"/>
          </p:nvPr>
        </p:nvSpPr>
        <p:spPr>
          <a:xfrm>
            <a:off x="8472488" y="4662488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1"/>
          <p:cNvSpPr txBox="1"/>
          <p:nvPr>
            <p:ph type="title"/>
          </p:nvPr>
        </p:nvSpPr>
        <p:spPr>
          <a:xfrm>
            <a:off x="311150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71"/>
          <p:cNvSpPr txBox="1"/>
          <p:nvPr>
            <p:ph idx="1" type="body"/>
          </p:nvPr>
        </p:nvSpPr>
        <p:spPr>
          <a:xfrm>
            <a:off x="311150" y="1152525"/>
            <a:ext cx="8521700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71"/>
          <p:cNvSpPr txBox="1"/>
          <p:nvPr>
            <p:ph idx="12" type="sldNum"/>
          </p:nvPr>
        </p:nvSpPr>
        <p:spPr>
          <a:xfrm>
            <a:off x="8472488" y="4662488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" name="Google Shape;54;p71"/>
          <p:cNvSpPr/>
          <p:nvPr/>
        </p:nvSpPr>
        <p:spPr>
          <a:xfrm>
            <a:off x="0" y="0"/>
            <a:ext cx="9161463" cy="312738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71"/>
          <p:cNvSpPr txBox="1"/>
          <p:nvPr/>
        </p:nvSpPr>
        <p:spPr>
          <a:xfrm>
            <a:off x="-31750" y="4787900"/>
            <a:ext cx="3735388" cy="19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US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7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831138" y="-228600"/>
            <a:ext cx="1301750" cy="70802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71"/>
          <p:cNvSpPr txBox="1"/>
          <p:nvPr/>
        </p:nvSpPr>
        <p:spPr>
          <a:xfrm>
            <a:off x="233363" y="800100"/>
            <a:ext cx="8759825" cy="3921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58" name="Google Shape;58;p71"/>
          <p:cNvSpPr txBox="1"/>
          <p:nvPr/>
        </p:nvSpPr>
        <p:spPr>
          <a:xfrm>
            <a:off x="80963" y="871538"/>
            <a:ext cx="8804275" cy="2613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59" name="Google Shape;59;p71"/>
          <p:cNvSpPr txBox="1"/>
          <p:nvPr/>
        </p:nvSpPr>
        <p:spPr>
          <a:xfrm>
            <a:off x="7751763" y="4864100"/>
            <a:ext cx="1400175" cy="1952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b="0" i="0" lang="en-US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71"/>
          <p:cNvSpPr txBox="1"/>
          <p:nvPr/>
        </p:nvSpPr>
        <p:spPr>
          <a:xfrm>
            <a:off x="-31750" y="4787900"/>
            <a:ext cx="976313" cy="19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US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6"/>
          <p:cNvSpPr txBox="1"/>
          <p:nvPr>
            <p:ph type="title"/>
          </p:nvPr>
        </p:nvSpPr>
        <p:spPr>
          <a:xfrm>
            <a:off x="311150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8" name="Google Shape;188;p76"/>
          <p:cNvSpPr txBox="1"/>
          <p:nvPr>
            <p:ph idx="1" type="body"/>
          </p:nvPr>
        </p:nvSpPr>
        <p:spPr>
          <a:xfrm>
            <a:off x="311150" y="1152525"/>
            <a:ext cx="8521700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76"/>
          <p:cNvSpPr txBox="1"/>
          <p:nvPr>
            <p:ph idx="12" type="sldNum"/>
          </p:nvPr>
        </p:nvSpPr>
        <p:spPr>
          <a:xfrm>
            <a:off x="8472488" y="4662488"/>
            <a:ext cx="549275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0" name="Google Shape;190;p76"/>
          <p:cNvSpPr/>
          <p:nvPr/>
        </p:nvSpPr>
        <p:spPr>
          <a:xfrm>
            <a:off x="0" y="0"/>
            <a:ext cx="9161463" cy="312738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76"/>
          <p:cNvSpPr txBox="1"/>
          <p:nvPr/>
        </p:nvSpPr>
        <p:spPr>
          <a:xfrm>
            <a:off x="-31750" y="4787900"/>
            <a:ext cx="3735388" cy="19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US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76"/>
          <p:cNvSpPr/>
          <p:nvPr/>
        </p:nvSpPr>
        <p:spPr>
          <a:xfrm>
            <a:off x="7831138" y="-228600"/>
            <a:ext cx="1301750" cy="708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76"/>
          <p:cNvSpPr txBox="1"/>
          <p:nvPr/>
        </p:nvSpPr>
        <p:spPr>
          <a:xfrm>
            <a:off x="233363" y="800100"/>
            <a:ext cx="8759825" cy="3921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94" name="Google Shape;194;p76"/>
          <p:cNvSpPr txBox="1"/>
          <p:nvPr/>
        </p:nvSpPr>
        <p:spPr>
          <a:xfrm>
            <a:off x="80963" y="871538"/>
            <a:ext cx="8804275" cy="2613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95" name="Google Shape;195;p76"/>
          <p:cNvSpPr txBox="1"/>
          <p:nvPr/>
        </p:nvSpPr>
        <p:spPr>
          <a:xfrm>
            <a:off x="7751763" y="4864100"/>
            <a:ext cx="1400175" cy="1952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b="0" i="0" lang="en-US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76"/>
          <p:cNvSpPr txBox="1"/>
          <p:nvPr/>
        </p:nvSpPr>
        <p:spPr>
          <a:xfrm>
            <a:off x="-31750" y="4787900"/>
            <a:ext cx="976313" cy="19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US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png"/><Relationship Id="rId4" Type="http://schemas.openxmlformats.org/officeDocument/2006/relationships/image" Target="../media/image33.png"/><Relationship Id="rId5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7.png"/><Relationship Id="rId6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4.png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Relationship Id="rId4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Relationship Id="rId4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5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6.png"/><Relationship Id="rId4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Relationship Id="rId4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2.png"/><Relationship Id="rId4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Relationship Id="rId4" Type="http://schemas.openxmlformats.org/officeDocument/2006/relationships/image" Target="../media/image51.png"/><Relationship Id="rId5" Type="http://schemas.openxmlformats.org/officeDocument/2006/relationships/image" Target="../media/image39.png"/><Relationship Id="rId6" Type="http://schemas.openxmlformats.org/officeDocument/2006/relationships/image" Target="../media/image38.png"/><Relationship Id="rId7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7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Relationship Id="rId4" Type="http://schemas.openxmlformats.org/officeDocument/2006/relationships/image" Target="../media/image48.png"/><Relationship Id="rId5" Type="http://schemas.openxmlformats.org/officeDocument/2006/relationships/image" Target="../media/image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5.png"/><Relationship Id="rId4" Type="http://schemas.openxmlformats.org/officeDocument/2006/relationships/image" Target="../media/image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5.png"/><Relationship Id="rId4" Type="http://schemas.openxmlformats.org/officeDocument/2006/relationships/image" Target="../media/image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3.png"/><Relationship Id="rId4" Type="http://schemas.openxmlformats.org/officeDocument/2006/relationships/image" Target="../media/image46.png"/><Relationship Id="rId5" Type="http://schemas.openxmlformats.org/officeDocument/2006/relationships/image" Target="../media/image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6.png"/><Relationship Id="rId4" Type="http://schemas.openxmlformats.org/officeDocument/2006/relationships/image" Target="../media/image50.png"/><Relationship Id="rId5" Type="http://schemas.openxmlformats.org/officeDocument/2006/relationships/image" Target="../media/image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Relationship Id="rId4" Type="http://schemas.openxmlformats.org/officeDocument/2006/relationships/image" Target="../media/image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6.png"/><Relationship Id="rId4" Type="http://schemas.openxmlformats.org/officeDocument/2006/relationships/image" Target="../media/image60.png"/><Relationship Id="rId5" Type="http://schemas.openxmlformats.org/officeDocument/2006/relationships/image" Target="../media/image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4.png"/><Relationship Id="rId4" Type="http://schemas.openxmlformats.org/officeDocument/2006/relationships/image" Target="../media/image59.png"/><Relationship Id="rId5" Type="http://schemas.openxmlformats.org/officeDocument/2006/relationships/image" Target="../media/image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4.png"/><Relationship Id="rId4" Type="http://schemas.openxmlformats.org/officeDocument/2006/relationships/image" Target="../media/image64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8.png"/><Relationship Id="rId4" Type="http://schemas.openxmlformats.org/officeDocument/2006/relationships/image" Target="../media/image61.png"/><Relationship Id="rId5" Type="http://schemas.openxmlformats.org/officeDocument/2006/relationships/image" Target="../media/image55.png"/><Relationship Id="rId6" Type="http://schemas.openxmlformats.org/officeDocument/2006/relationships/image" Target="../media/image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3.png"/><Relationship Id="rId4" Type="http://schemas.openxmlformats.org/officeDocument/2006/relationships/image" Target="../media/image66.png"/><Relationship Id="rId5" Type="http://schemas.openxmlformats.org/officeDocument/2006/relationships/image" Target="../media/image65.png"/><Relationship Id="rId6" Type="http://schemas.openxmlformats.org/officeDocument/2006/relationships/image" Target="../media/image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7.png"/><Relationship Id="rId4" Type="http://schemas.openxmlformats.org/officeDocument/2006/relationships/image" Target="../media/image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1.png"/><Relationship Id="rId4" Type="http://schemas.openxmlformats.org/officeDocument/2006/relationships/image" Target="../media/image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Relationship Id="rId6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0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2.png"/><Relationship Id="rId4" Type="http://schemas.openxmlformats.org/officeDocument/2006/relationships/image" Target="../media/image75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3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8.png"/><Relationship Id="rId4" Type="http://schemas.openxmlformats.org/officeDocument/2006/relationships/image" Target="../media/image62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1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9.png"/><Relationship Id="rId4" Type="http://schemas.openxmlformats.org/officeDocument/2006/relationships/image" Target="../media/image87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9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2.png"/><Relationship Id="rId4" Type="http://schemas.openxmlformats.org/officeDocument/2006/relationships/image" Target="../media/image88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6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0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3.png"/><Relationship Id="rId4" Type="http://schemas.openxmlformats.org/officeDocument/2006/relationships/image" Target="../media/image82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7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28.png"/><Relationship Id="rId6" Type="http://schemas.openxmlformats.org/officeDocument/2006/relationships/image" Target="../media/image13.png"/><Relationship Id="rId7" Type="http://schemas.openxmlformats.org/officeDocument/2006/relationships/image" Target="../media/image12.png"/><Relationship Id="rId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"/>
          <p:cNvSpPr txBox="1"/>
          <p:nvPr>
            <p:ph type="ctrTitle"/>
          </p:nvPr>
        </p:nvSpPr>
        <p:spPr>
          <a:xfrm>
            <a:off x="1373188" y="1079500"/>
            <a:ext cx="7124700" cy="11477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 sz="40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Vocational school graduate academy</a:t>
            </a:r>
            <a:endParaRPr/>
          </a:p>
        </p:txBody>
      </p:sp>
      <p:sp>
        <p:nvSpPr>
          <p:cNvPr id="311" name="Google Shape;311;p1"/>
          <p:cNvSpPr txBox="1"/>
          <p:nvPr>
            <p:ph idx="1" type="subTitle"/>
          </p:nvPr>
        </p:nvSpPr>
        <p:spPr>
          <a:xfrm>
            <a:off x="1358900" y="2251075"/>
            <a:ext cx="6059488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8108"/>
              <a:buFont typeface="Arial"/>
              <a:buNone/>
            </a:pPr>
            <a:r>
              <a:rPr b="1"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b="1" i="1"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ASSOCIATE DATA SCIENTIST</a:t>
            </a:r>
            <a:r>
              <a:rPr b="1"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1"/>
          <p:cNvSpPr txBox="1"/>
          <p:nvPr>
            <p:ph idx="1" type="subTitle"/>
          </p:nvPr>
        </p:nvSpPr>
        <p:spPr>
          <a:xfrm>
            <a:off x="1371600" y="2632075"/>
            <a:ext cx="636905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37254"/>
              <a:buNone/>
            </a:pPr>
            <a:r>
              <a:rPr b="1"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Materi #8- : J.62DMI00.009.1, Mengkonstruksi Data</a:t>
            </a:r>
            <a:endParaRPr b="1"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p1"/>
          <p:cNvSpPr txBox="1"/>
          <p:nvPr>
            <p:ph idx="1" type="subTitle"/>
          </p:nvPr>
        </p:nvSpPr>
        <p:spPr>
          <a:xfrm>
            <a:off x="1371600" y="3241675"/>
            <a:ext cx="7342188" cy="11239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26126"/>
              <a:buFont typeface="Arial"/>
              <a:buNone/>
            </a:pPr>
            <a:r>
              <a:rPr b="1"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Persyaratan UK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26126"/>
              <a:buNone/>
            </a:pPr>
            <a:r>
              <a:rPr b="1"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br>
              <a:rPr b="1"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endParaRPr b="1"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4" name="Google Shape;314;p1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Data Transformation</a:t>
            </a:r>
            <a:endParaRPr/>
          </a:p>
        </p:txBody>
      </p:sp>
      <p:sp>
        <p:nvSpPr>
          <p:cNvPr id="403" name="Google Shape;403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9999"/>
              <a:buChar char="●"/>
            </a:pPr>
            <a:r>
              <a:rPr lang="en-US" sz="2800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Representasi Fitur atau Pembelajaran Fitur: 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3333"/>
              <a:buFont typeface="Arial"/>
              <a:buChar char="•"/>
            </a:pPr>
            <a:r>
              <a:rPr lang="en-US" sz="2400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Teknik-Teknik yang memungkinkan sistem bekerja otomatis menemukan representasi yang diperlukan (untuk deteksi fitur atau klasifikasi dari dataset),</a:t>
            </a:r>
            <a:endParaRPr sz="2400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317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1799"/>
              <a:buFont typeface="Arial"/>
              <a:buChar char="•"/>
            </a:pPr>
            <a:r>
              <a:rPr lang="en-US" sz="2445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menggantikan rekayasa fitur manual, dan </a:t>
            </a:r>
            <a:endParaRPr sz="2445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317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1799"/>
              <a:buFont typeface="Arial"/>
              <a:buChar char="•"/>
            </a:pPr>
            <a:r>
              <a:rPr lang="en-US" sz="2445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memungkinkan mesin mempelajari fitur dan menggunakannya untuk melakukan tugas tertentu.</a:t>
            </a:r>
            <a:endParaRPr sz="2445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1428"/>
              <a:buNone/>
            </a:pPr>
            <a:r>
              <a:t/>
            </a:r>
            <a:endParaRPr sz="2800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9999"/>
              <a:buChar char="●"/>
            </a:pPr>
            <a:r>
              <a:rPr lang="en-US" sz="2800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Rekayasa Fitur: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3333"/>
              <a:buFont typeface="Arial"/>
              <a:buChar char="•"/>
            </a:pPr>
            <a:r>
              <a:rPr lang="en-US" sz="2400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Proses mengubah data mentah menjadi fitur yang:</a:t>
            </a:r>
            <a:endParaRPr sz="2400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5836"/>
              <a:buFont typeface="Arial"/>
              <a:buChar char="•"/>
            </a:pPr>
            <a:r>
              <a:rPr lang="en-US" sz="2330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Mewakili masalah mendasar ke model prediktif, </a:t>
            </a:r>
            <a:endParaRPr sz="2330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5836"/>
              <a:buFont typeface="Arial"/>
              <a:buChar char="•"/>
            </a:pPr>
            <a:r>
              <a:rPr lang="en-US" sz="2330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menghasilkan akurasi model yang lebih baik pada data yang tidak terlihat.</a:t>
            </a:r>
            <a:endParaRPr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42857"/>
              <a:buNone/>
            </a:pPr>
            <a:r>
              <a:t/>
            </a:r>
            <a:endParaRPr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404" name="Google Shape;404;p10"/>
          <p:cNvSpPr txBox="1"/>
          <p:nvPr/>
        </p:nvSpPr>
        <p:spPr>
          <a:xfrm>
            <a:off x="1027" y="4881315"/>
            <a:ext cx="3735900" cy="19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US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US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10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800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Smoothing</a:t>
            </a:r>
            <a:endParaRPr/>
          </a:p>
        </p:txBody>
      </p:sp>
      <p:sp>
        <p:nvSpPr>
          <p:cNvPr id="411" name="Google Shape;411;p11"/>
          <p:cNvSpPr txBox="1"/>
          <p:nvPr>
            <p:ph idx="1" type="body"/>
          </p:nvPr>
        </p:nvSpPr>
        <p:spPr>
          <a:xfrm>
            <a:off x="311700" y="1152475"/>
            <a:ext cx="3425227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Char char="●"/>
            </a:pPr>
            <a:r>
              <a:rPr lang="en-US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Smoothing (penghalusan) data mengacu pada pendekatan statistik untuk menghilangkan outlier dari kumpulan data untuk membuat pola lebih terlihat. </a:t>
            </a:r>
            <a:endParaRPr/>
          </a:p>
          <a:p>
            <a:pPr indent="-25145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0"/>
              <a:buChar char="●"/>
            </a:pPr>
            <a:r>
              <a:rPr lang="en-US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Teknik Smoothing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Char char="○"/>
            </a:pPr>
            <a:r>
              <a:rPr lang="en-US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Simple Exponential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Char char="○"/>
            </a:pPr>
            <a:r>
              <a:rPr lang="en-US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Moving Average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Char char="○"/>
            </a:pPr>
            <a:r>
              <a:rPr lang="en-US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Random Walk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Char char="○"/>
            </a:pPr>
            <a:r>
              <a:rPr lang="en-US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Exponential Moving Average</a:t>
            </a:r>
            <a:endParaRPr/>
          </a:p>
          <a:p>
            <a:pPr indent="-24638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t/>
            </a:r>
            <a:endParaRPr b="1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24638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t/>
            </a:r>
            <a:endParaRPr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412" name="Google Shape;412;p11"/>
          <p:cNvSpPr txBox="1"/>
          <p:nvPr/>
        </p:nvSpPr>
        <p:spPr>
          <a:xfrm>
            <a:off x="1027" y="4881315"/>
            <a:ext cx="3735900" cy="19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US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US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ata Smoothing Methods" id="413" name="Google Shape;41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1172" y="1542302"/>
            <a:ext cx="5051464" cy="171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11"/>
          <p:cNvPicPr preferRelativeResize="0"/>
          <p:nvPr/>
        </p:nvPicPr>
        <p:blipFill rotWithShape="1">
          <a:blip r:embed="rId4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Binning</a:t>
            </a:r>
            <a:endParaRPr/>
          </a:p>
        </p:txBody>
      </p:sp>
      <p:sp>
        <p:nvSpPr>
          <p:cNvPr id="420" name="Google Shape;420;p12"/>
          <p:cNvSpPr txBox="1"/>
          <p:nvPr/>
        </p:nvSpPr>
        <p:spPr>
          <a:xfrm>
            <a:off x="311700" y="1176019"/>
            <a:ext cx="4260300" cy="35976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0000" lnSpcReduction="20000"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9999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Pro: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9375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Dapat diterapkan pada data kategorik dan numerik.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9375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Model lebih robust dan mencegah overfitting.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9999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Kontra: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9375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Meningkatnya biaya kinerja perhitungan.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9375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Mengorbankan informasi.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9375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Untuk kolom data numerik, dapat menyebabkan redudansi untuk beberapa algoritma.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9375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Untuk kolom data kategorik, label dengan frekuensi rendah berdampak negatif pada robustness model statistik.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9375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Untuk ukuran data dengan 100 ribu baris, disarankan menggabungkan label/kolom dengan record yang &lt; 100 menjadi kategori baru, misal “Lain-lain”.</a:t>
            </a:r>
            <a:endParaRPr b="0" i="0" sz="160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421" name="Google Shape;421;p12"/>
          <p:cNvPicPr preferRelativeResize="0"/>
          <p:nvPr/>
        </p:nvPicPr>
        <p:blipFill rotWithShape="1">
          <a:blip r:embed="rId3">
            <a:alphaModFix/>
          </a:blip>
          <a:srcRect b="13713" l="0" r="33302" t="0"/>
          <a:stretch/>
        </p:blipFill>
        <p:spPr>
          <a:xfrm>
            <a:off x="4798881" y="1310229"/>
            <a:ext cx="3709383" cy="1659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12"/>
          <p:cNvPicPr preferRelativeResize="0"/>
          <p:nvPr/>
        </p:nvPicPr>
        <p:blipFill rotWithShape="1">
          <a:blip r:embed="rId3">
            <a:alphaModFix/>
          </a:blip>
          <a:srcRect b="12846" l="67634" r="0" t="0"/>
          <a:stretch/>
        </p:blipFill>
        <p:spPr>
          <a:xfrm>
            <a:off x="5712621" y="3115669"/>
            <a:ext cx="1881899" cy="1752128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12"/>
          <p:cNvSpPr txBox="1"/>
          <p:nvPr/>
        </p:nvSpPr>
        <p:spPr>
          <a:xfrm>
            <a:off x="5251050" y="856200"/>
            <a:ext cx="280504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Ilustrasi binning untuk data numerik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12"/>
          <p:cNvSpPr txBox="1"/>
          <p:nvPr/>
        </p:nvSpPr>
        <p:spPr>
          <a:xfrm>
            <a:off x="9993" y="4831975"/>
            <a:ext cx="769938" cy="3115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US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US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12"/>
          <p:cNvSpPr txBox="1"/>
          <p:nvPr/>
        </p:nvSpPr>
        <p:spPr>
          <a:xfrm>
            <a:off x="72745" y="4769222"/>
            <a:ext cx="769938" cy="3115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US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US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6" name="Google Shape;426;p12"/>
          <p:cNvPicPr preferRelativeResize="0"/>
          <p:nvPr/>
        </p:nvPicPr>
        <p:blipFill rotWithShape="1">
          <a:blip r:embed="rId4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Rekayasa Fitur</a:t>
            </a:r>
            <a:endParaRPr/>
          </a:p>
        </p:txBody>
      </p:sp>
      <p:pic>
        <p:nvPicPr>
          <p:cNvPr id="432" name="Google Shape;432;p13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1" y="1687439"/>
            <a:ext cx="4260300" cy="2278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7991" y="1687439"/>
            <a:ext cx="3450601" cy="227469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13"/>
          <p:cNvSpPr txBox="1"/>
          <p:nvPr/>
        </p:nvSpPr>
        <p:spPr>
          <a:xfrm>
            <a:off x="6707265" y="1168432"/>
            <a:ext cx="71205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Outlier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13"/>
          <p:cNvSpPr txBox="1"/>
          <p:nvPr/>
        </p:nvSpPr>
        <p:spPr>
          <a:xfrm>
            <a:off x="1027" y="4881315"/>
            <a:ext cx="3735900" cy="19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US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US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6" name="Google Shape;436;p13"/>
          <p:cNvPicPr preferRelativeResize="0"/>
          <p:nvPr/>
        </p:nvPicPr>
        <p:blipFill rotWithShape="1">
          <a:blip r:embed="rId5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Mengatasi (</a:t>
            </a:r>
            <a:r>
              <a:rPr i="1" lang="en-US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Handling</a:t>
            </a:r>
            <a:r>
              <a:rPr lang="en-US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) </a:t>
            </a:r>
            <a:r>
              <a:rPr i="1" lang="en-US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Outlier </a:t>
            </a:r>
            <a:r>
              <a:rPr lang="en-US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(HO)</a:t>
            </a:r>
            <a:endParaRPr/>
          </a:p>
        </p:txBody>
      </p:sp>
      <p:sp>
        <p:nvSpPr>
          <p:cNvPr id="442" name="Google Shape;442;p14"/>
          <p:cNvSpPr txBox="1"/>
          <p:nvPr/>
        </p:nvSpPr>
        <p:spPr>
          <a:xfrm>
            <a:off x="311698" y="1194470"/>
            <a:ext cx="4146001" cy="29931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Jenis/kategori: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Univariate vs multivariate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Parametrik vs non-parametrik</a:t>
            </a:r>
            <a:endParaRPr b="0" i="0" sz="160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Deteksi dan Cari Outlier dengan:</a:t>
            </a:r>
            <a:endParaRPr b="0" i="0" sz="160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Visualisasi</a:t>
            </a:r>
            <a:endParaRPr b="0" i="0" sz="160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Distribusi normal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14"/>
          <p:cNvSpPr txBox="1"/>
          <p:nvPr/>
        </p:nvSpPr>
        <p:spPr>
          <a:xfrm>
            <a:off x="4686300" y="1194471"/>
            <a:ext cx="4146000" cy="2993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Teknik Mengatasi Outlier:</a:t>
            </a:r>
            <a:endParaRPr b="0" i="0" sz="160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285750" lvl="1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Trimming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Winsorizing</a:t>
            </a:r>
            <a:endParaRPr b="0" i="0" sz="160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285750" lvl="1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Imputing</a:t>
            </a:r>
            <a:endParaRPr b="0" i="0" sz="160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285750" lvl="1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Discretization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Censoring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Z-score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Linear Regression Model</a:t>
            </a:r>
            <a:endParaRPr b="0" i="0" sz="160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444" name="Google Shape;444;p14"/>
          <p:cNvSpPr txBox="1"/>
          <p:nvPr/>
        </p:nvSpPr>
        <p:spPr>
          <a:xfrm>
            <a:off x="9993" y="4831975"/>
            <a:ext cx="769938" cy="3115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US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US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5" name="Google Shape;445;p14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Teknik HO: Trimming (Pangkas) vs Winsorizing </a:t>
            </a:r>
            <a:endParaRPr/>
          </a:p>
        </p:txBody>
      </p:sp>
      <p:sp>
        <p:nvSpPr>
          <p:cNvPr id="451" name="Google Shape;451;p15"/>
          <p:cNvSpPr txBox="1"/>
          <p:nvPr/>
        </p:nvSpPr>
        <p:spPr>
          <a:xfrm>
            <a:off x="311700" y="1131231"/>
            <a:ext cx="4102171" cy="33170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Nama lain: Truncation (Potong)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Definisi: Menghapus outlier dari dataset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Perlu memutuskan metrik untuk menentukan outlier.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15"/>
          <p:cNvSpPr txBox="1"/>
          <p:nvPr/>
        </p:nvSpPr>
        <p:spPr>
          <a:xfrm>
            <a:off x="4730129" y="1131231"/>
            <a:ext cx="4102172" cy="33170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Definisi: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Mengganti outlier dari dataset dengan nilai persentil setiap ujung/batas atas dan bawah.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15"/>
          <p:cNvSpPr txBox="1"/>
          <p:nvPr/>
        </p:nvSpPr>
        <p:spPr>
          <a:xfrm>
            <a:off x="9993" y="4831975"/>
            <a:ext cx="769938" cy="3115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US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US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4" name="Google Shape;454;p15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Trimming vs Winsorizing</a:t>
            </a:r>
            <a:endParaRPr/>
          </a:p>
        </p:txBody>
      </p:sp>
      <p:sp>
        <p:nvSpPr>
          <p:cNvPr id="460" name="Google Shape;460;p16"/>
          <p:cNvSpPr txBox="1"/>
          <p:nvPr/>
        </p:nvSpPr>
        <p:spPr>
          <a:xfrm>
            <a:off x="311700" y="1155531"/>
            <a:ext cx="4029955" cy="17621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Contoh kasus: laporan jumlah pasien yang ditangani tiap dokter/bulan (di bawah 100 pasien), dengan 4% dilaporkan lebih dari 100 pasien.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1" name="Google Shape;461;p16"/>
          <p:cNvPicPr preferRelativeResize="0"/>
          <p:nvPr/>
        </p:nvPicPr>
        <p:blipFill rotWithShape="1">
          <a:blip r:embed="rId3">
            <a:alphaModFix/>
          </a:blip>
          <a:srcRect b="4934" l="0" r="0" t="10526"/>
          <a:stretch/>
        </p:blipFill>
        <p:spPr>
          <a:xfrm>
            <a:off x="4680618" y="904280"/>
            <a:ext cx="2195449" cy="1778153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16"/>
          <p:cNvSpPr txBox="1"/>
          <p:nvPr/>
        </p:nvSpPr>
        <p:spPr>
          <a:xfrm>
            <a:off x="6999545" y="904280"/>
            <a:ext cx="1872230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range [5,100].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Outlier tidak dibuang, namun dimasukan ke dalam range terdekat. Sehingga nilai mean mengecil. Median dan N tidak berubah.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3" name="Google Shape;463;p16"/>
          <p:cNvPicPr preferRelativeResize="0"/>
          <p:nvPr/>
        </p:nvPicPr>
        <p:blipFill rotWithShape="1">
          <a:blip r:embed="rId4">
            <a:alphaModFix/>
          </a:blip>
          <a:srcRect b="0" l="0" r="0" t="7546"/>
          <a:stretch/>
        </p:blipFill>
        <p:spPr>
          <a:xfrm>
            <a:off x="4686428" y="2917705"/>
            <a:ext cx="2195448" cy="190877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16"/>
          <p:cNvSpPr txBox="1"/>
          <p:nvPr/>
        </p:nvSpPr>
        <p:spPr>
          <a:xfrm>
            <a:off x="6999545" y="2917705"/>
            <a:ext cx="1872230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Membuang data yang berada di luar range. Nilai N berubah, mean mengecil, median masih dinilai yg sama.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5" name="Google Shape;465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32582" y="2917705"/>
            <a:ext cx="1670701" cy="1962631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16"/>
          <p:cNvSpPr txBox="1"/>
          <p:nvPr/>
        </p:nvSpPr>
        <p:spPr>
          <a:xfrm>
            <a:off x="5778342" y="4826480"/>
            <a:ext cx="1908175" cy="245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-US" sz="5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sumber gbr: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-US" sz="5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https://protobi.com/post/extreme-values-winsorize-trim-or-retain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16"/>
          <p:cNvSpPr txBox="1"/>
          <p:nvPr/>
        </p:nvSpPr>
        <p:spPr>
          <a:xfrm>
            <a:off x="9993" y="4831975"/>
            <a:ext cx="769938" cy="3115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US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US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8" name="Google Shape;468;p16"/>
          <p:cNvPicPr preferRelativeResize="0"/>
          <p:nvPr/>
        </p:nvPicPr>
        <p:blipFill rotWithShape="1">
          <a:blip r:embed="rId6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Discretization</a:t>
            </a:r>
            <a:endParaRPr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474" name="Google Shape;474;p17"/>
          <p:cNvSpPr txBox="1"/>
          <p:nvPr/>
        </p:nvSpPr>
        <p:spPr>
          <a:xfrm>
            <a:off x="311700" y="1135325"/>
            <a:ext cx="4260300" cy="33110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7500" lnSpcReduction="10000"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Definisi: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2564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Proses mengubah fungsi, model dan variabel kontinu menjadi diskret (data kontinu di </a:t>
            </a:r>
            <a:r>
              <a:rPr b="0" i="1" lang="en-US" sz="14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Ukur </a:t>
            </a:r>
            <a:r>
              <a:rPr b="0" i="0" lang="en-US" sz="14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(measured) vs data kontinu di </a:t>
            </a:r>
            <a:r>
              <a:rPr b="0" i="1" lang="en-US" sz="14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Hitung</a:t>
            </a:r>
            <a:r>
              <a:rPr b="0" i="0" lang="en-US" sz="14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 (counted)).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Nama lain: Binning.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Dasar Pertimbangan: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2564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Data kontinu memiliki derajat kebebasan (DoF) yang tak hingga.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2564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Data kontinu lebih mudah dipahami dan disimpan dalam bentuk kategori/grup</a:t>
            </a:r>
            <a:endParaRPr b="0" i="0" sz="140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2564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misal berat badan &lt;  65 kg (ringan); 65 – 80 kg (mid); &gt; 80 kg (berat).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5" name="Google Shape;47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4324" y="1922927"/>
            <a:ext cx="3887976" cy="1735827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17"/>
          <p:cNvSpPr txBox="1"/>
          <p:nvPr/>
        </p:nvSpPr>
        <p:spPr>
          <a:xfrm>
            <a:off x="9993" y="4831975"/>
            <a:ext cx="769938" cy="3115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US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US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7" name="Google Shape;477;p17"/>
          <p:cNvPicPr preferRelativeResize="0"/>
          <p:nvPr/>
        </p:nvPicPr>
        <p:blipFill rotWithShape="1">
          <a:blip r:embed="rId4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Discretization</a:t>
            </a:r>
            <a:endParaRPr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483" name="Google Shape;483;p18"/>
          <p:cNvSpPr txBox="1"/>
          <p:nvPr/>
        </p:nvSpPr>
        <p:spPr>
          <a:xfrm>
            <a:off x="311700" y="1246341"/>
            <a:ext cx="3688800" cy="33727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Jenis: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Supervised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Decision Tree.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Unsupervised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Equal-width discretization.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Equal-frequency discretization.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K-means discretization.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Lainnya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Custom discretization.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4" name="Google Shape;48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5919" y="1246341"/>
            <a:ext cx="4706381" cy="289901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18"/>
          <p:cNvSpPr txBox="1"/>
          <p:nvPr/>
        </p:nvSpPr>
        <p:spPr>
          <a:xfrm>
            <a:off x="4833189" y="998144"/>
            <a:ext cx="329184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Taksonomi Discretization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18"/>
          <p:cNvSpPr txBox="1"/>
          <p:nvPr/>
        </p:nvSpPr>
        <p:spPr>
          <a:xfrm>
            <a:off x="9993" y="4831975"/>
            <a:ext cx="769938" cy="3115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US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US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7" name="Google Shape;487;p18"/>
          <p:cNvPicPr preferRelativeResize="0"/>
          <p:nvPr/>
        </p:nvPicPr>
        <p:blipFill rotWithShape="1">
          <a:blip r:embed="rId4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9"/>
          <p:cNvSpPr txBox="1"/>
          <p:nvPr>
            <p:ph type="title"/>
          </p:nvPr>
        </p:nvSpPr>
        <p:spPr>
          <a:xfrm>
            <a:off x="311700" y="47191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Scaling (Penskalaan)</a:t>
            </a:r>
            <a:endParaRPr/>
          </a:p>
        </p:txBody>
      </p:sp>
      <p:sp>
        <p:nvSpPr>
          <p:cNvPr id="493" name="Google Shape;493;p19"/>
          <p:cNvSpPr txBox="1"/>
          <p:nvPr/>
        </p:nvSpPr>
        <p:spPr>
          <a:xfrm>
            <a:off x="311700" y="1207059"/>
            <a:ext cx="4340982" cy="34052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250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Dasar: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11111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Sering diabaikan oleh pemula di Data Science.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11111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Data numerik (biasanya) tidak memiliki range. range  “Usia” vs range “Gaji” tidak sama (karakteristik berbeda). </a:t>
            </a:r>
            <a:r>
              <a:rPr b="0" i="1" lang="en-US" sz="14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Usia</a:t>
            </a:r>
            <a:r>
              <a:rPr b="0" i="0" lang="en-US" sz="14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 memiliki rentang dari 1 sampai 150 (dalam tahun), sedangkan </a:t>
            </a:r>
            <a:r>
              <a:rPr b="0" i="1" lang="en-US" sz="14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Gaji</a:t>
            </a:r>
            <a:r>
              <a:rPr b="0" i="0" lang="en-US" sz="14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 memiliki rentang dari 10 ribu sampai 100 ribu (dalam dolar). Untuk itu membandingkan perlu </a:t>
            </a:r>
            <a:r>
              <a:rPr b="0" i="1" lang="en-US" sz="14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scaling</a:t>
            </a:r>
            <a:r>
              <a:rPr b="0" i="0" lang="en-US" sz="14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11111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Beberapa algoritma Machine Learning (regresi linear dan logistik dan Neural Network; SVM, KNN, K-means; LDA; PCA) yang menggunakan teknik optimasi Euclidian Distance 2 poin (titik).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19"/>
          <p:cNvSpPr txBox="1"/>
          <p:nvPr/>
        </p:nvSpPr>
        <p:spPr>
          <a:xfrm>
            <a:off x="5054957" y="3507992"/>
            <a:ext cx="3777343" cy="13568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7500" lnSpcReduction="20000"/>
          </a:bodyPr>
          <a:lstStyle/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Dengan menggunakan rumus Euclidean Distance diatas, maka jelas bahwa hasil perhitungan pada kolom </a:t>
            </a:r>
            <a:r>
              <a:rPr b="0" i="1" lang="en-US" sz="20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Usia </a:t>
            </a:r>
            <a:r>
              <a:rPr b="0" i="0" lang="en-US" sz="20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dan </a:t>
            </a:r>
            <a:r>
              <a:rPr b="0" i="1" lang="en-US" sz="20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Gaji</a:t>
            </a:r>
            <a:r>
              <a:rPr b="0" i="0" lang="en-US" sz="20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 akan memiliki jarak (distance) yang sangat jauh. Disinilah proses Feature Scaling dibutuhkan.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Feature Scaling adalah suatu cara untuk membuat numerical data pada dataset memiliki rentang nilai (scale) yang sama. Tidak ada lagi satu variabel data yang mendominasi variabel data lainnya.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5" name="Google Shape;49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4957" y="1017725"/>
            <a:ext cx="3777343" cy="2296995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19"/>
          <p:cNvSpPr txBox="1"/>
          <p:nvPr/>
        </p:nvSpPr>
        <p:spPr>
          <a:xfrm>
            <a:off x="4960793" y="4864854"/>
            <a:ext cx="2754630" cy="245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-US" sz="5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sumber gbr: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-US" sz="5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https://medium.com/machine-learning-id/melakukan-feature-scaling-pada-dataset-229531bb08de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19"/>
          <p:cNvSpPr txBox="1"/>
          <p:nvPr/>
        </p:nvSpPr>
        <p:spPr>
          <a:xfrm>
            <a:off x="9993" y="4831975"/>
            <a:ext cx="769938" cy="3115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US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US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8" name="Google Shape;498;p19"/>
          <p:cNvPicPr preferRelativeResize="0"/>
          <p:nvPr/>
        </p:nvPicPr>
        <p:blipFill rotWithShape="1">
          <a:blip r:embed="rId4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"/>
          <p:cNvSpPr txBox="1"/>
          <p:nvPr/>
        </p:nvSpPr>
        <p:spPr>
          <a:xfrm>
            <a:off x="171450" y="598488"/>
            <a:ext cx="2259013" cy="3698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Calibri"/>
              <a:buNone/>
            </a:pPr>
            <a:r>
              <a:rPr b="1" i="0" lang="en-US" sz="252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Profil Pengajar</a:t>
            </a:r>
            <a:endParaRPr b="1" i="0" sz="2520" u="none" cap="none" strike="noStrike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20" name="Google Shape;320;p2"/>
          <p:cNvSpPr/>
          <p:nvPr/>
        </p:nvSpPr>
        <p:spPr>
          <a:xfrm>
            <a:off x="277813" y="911225"/>
            <a:ext cx="1687512" cy="2112963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"/>
          <p:cNvSpPr txBox="1"/>
          <p:nvPr/>
        </p:nvSpPr>
        <p:spPr>
          <a:xfrm>
            <a:off x="2936221" y="423581"/>
            <a:ext cx="6162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3570"/>
              </a:buClr>
              <a:buSzPts val="1350"/>
              <a:buFont typeface="Overlock"/>
              <a:buChar char="●"/>
            </a:pPr>
            <a:r>
              <a:t/>
            </a:r>
            <a:endParaRPr b="1" i="0" sz="13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322" name="Google Shape;322;p2"/>
          <p:cNvSpPr txBox="1"/>
          <p:nvPr/>
        </p:nvSpPr>
        <p:spPr>
          <a:xfrm>
            <a:off x="171450" y="4021138"/>
            <a:ext cx="319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Contact Pengajar</a:t>
            </a:r>
            <a:endParaRPr b="1" i="0" sz="13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-US" sz="135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Ponsel : Email :</a:t>
            </a:r>
            <a:endParaRPr b="1" i="0" sz="13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323" name="Google Shape;323;p2"/>
          <p:cNvSpPr txBox="1"/>
          <p:nvPr/>
        </p:nvSpPr>
        <p:spPr>
          <a:xfrm>
            <a:off x="633413" y="1731963"/>
            <a:ext cx="977900" cy="3222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Photo Pengajar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4" name="Google Shape;324;p2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Scaling: Jenis</a:t>
            </a:r>
            <a:endParaRPr/>
          </a:p>
        </p:txBody>
      </p:sp>
      <p:pic>
        <p:nvPicPr>
          <p:cNvPr id="504" name="Google Shape;50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7640" y="1327351"/>
            <a:ext cx="6168720" cy="2488798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20"/>
          <p:cNvSpPr txBox="1"/>
          <p:nvPr/>
        </p:nvSpPr>
        <p:spPr>
          <a:xfrm>
            <a:off x="9993" y="4831975"/>
            <a:ext cx="769938" cy="3115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US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US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6" name="Google Shape;506;p20"/>
          <p:cNvPicPr preferRelativeResize="0"/>
          <p:nvPr/>
        </p:nvPicPr>
        <p:blipFill rotWithShape="1">
          <a:blip r:embed="rId4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Scaling: Normalisasi</a:t>
            </a:r>
            <a:endParaRPr/>
          </a:p>
        </p:txBody>
      </p:sp>
      <p:sp>
        <p:nvSpPr>
          <p:cNvPr id="512" name="Google Shape;512;p21"/>
          <p:cNvSpPr txBox="1"/>
          <p:nvPr/>
        </p:nvSpPr>
        <p:spPr>
          <a:xfrm>
            <a:off x="311700" y="1237051"/>
            <a:ext cx="4260300" cy="14725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7142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Nama Lain: Min-Max Scaling.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7142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Definisi: Teknik penskalaan di mana nilai-nilai digeser dan diubah skalanya sehingga nilainya berkisar antara 0 dan 1 ( rentang [0,1] 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21"/>
          <p:cNvSpPr txBox="1"/>
          <p:nvPr/>
        </p:nvSpPr>
        <p:spPr>
          <a:xfrm>
            <a:off x="4896194" y="2232212"/>
            <a:ext cx="3825469" cy="2466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Di sini, Xmax dan Xmin masing-masing adalah nilai maksimum dan minimum dari fitur.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Ketika nilai X adalah nilai minimum dalam kolom, pembilangnya adalah 0, dan karenanya X’ adalah 0.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Sebaliknya, ketika nilai X adalah nilai maksimum dalam kolom, pembilangnya sama dengan penyebutnya sehingga nilai X’ adalah 1.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Jika nilai X berada di antara nilai minimum dan maksimum, maka nilai X’ berada di antara 0 dan 1.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4" name="Google Shape;51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0359" y="1232850"/>
            <a:ext cx="2304864" cy="784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1053" y="2702181"/>
            <a:ext cx="2661593" cy="1996294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21"/>
          <p:cNvSpPr txBox="1"/>
          <p:nvPr/>
        </p:nvSpPr>
        <p:spPr>
          <a:xfrm>
            <a:off x="9993" y="4831975"/>
            <a:ext cx="769938" cy="3115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US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US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7" name="Google Shape;517;p21"/>
          <p:cNvPicPr preferRelativeResize="0"/>
          <p:nvPr/>
        </p:nvPicPr>
        <p:blipFill rotWithShape="1">
          <a:blip r:embed="rId5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Scaling: Standardisasi</a:t>
            </a:r>
            <a:endParaRPr/>
          </a:p>
        </p:txBody>
      </p:sp>
      <p:sp>
        <p:nvSpPr>
          <p:cNvPr id="523" name="Google Shape;523;p22"/>
          <p:cNvSpPr txBox="1"/>
          <p:nvPr/>
        </p:nvSpPr>
        <p:spPr>
          <a:xfrm>
            <a:off x="311700" y="1113738"/>
            <a:ext cx="4242564" cy="36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Tujuan: Berfokus pada mengubah data mentah menjadi informasi yang dapat digunakan sebelum dianalisis.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Definisi: Teknik yang menskalakan data shingga memiliki mean = 0 dan standar deviasi =1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Kontra: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Menambah langkah dalam data preparation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Waktu bertambah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524" name="Google Shape;52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3658" y="1113738"/>
            <a:ext cx="3854657" cy="3654166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22"/>
          <p:cNvSpPr txBox="1"/>
          <p:nvPr/>
        </p:nvSpPr>
        <p:spPr>
          <a:xfrm>
            <a:off x="5990179" y="4767638"/>
            <a:ext cx="176877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-US" sz="5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sumber: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-US" sz="5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https://www.cnblogs.com/quinn-yann/p/9808247.html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22"/>
          <p:cNvSpPr txBox="1"/>
          <p:nvPr/>
        </p:nvSpPr>
        <p:spPr>
          <a:xfrm>
            <a:off x="9993" y="4831975"/>
            <a:ext cx="769938" cy="3115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US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US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7" name="Google Shape;527;p22"/>
          <p:cNvPicPr preferRelativeResize="0"/>
          <p:nvPr/>
        </p:nvPicPr>
        <p:blipFill rotWithShape="1">
          <a:blip r:embed="rId4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Contoh Kasus </a:t>
            </a:r>
            <a:r>
              <a:rPr i="1" lang="en-US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Scaling</a:t>
            </a:r>
            <a:endParaRPr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533" name="Google Shape;533;p23"/>
          <p:cNvPicPr preferRelativeResize="0"/>
          <p:nvPr/>
        </p:nvPicPr>
        <p:blipFill rotWithShape="1">
          <a:blip r:embed="rId3">
            <a:alphaModFix/>
          </a:blip>
          <a:srcRect b="0" l="0" r="34782" t="0"/>
          <a:stretch/>
        </p:blipFill>
        <p:spPr>
          <a:xfrm>
            <a:off x="675391" y="1077222"/>
            <a:ext cx="3580301" cy="2419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23"/>
          <p:cNvPicPr preferRelativeResize="0"/>
          <p:nvPr/>
        </p:nvPicPr>
        <p:blipFill rotWithShape="1">
          <a:blip r:embed="rId3">
            <a:alphaModFix/>
          </a:blip>
          <a:srcRect b="29596" l="70370" r="0" t="0"/>
          <a:stretch/>
        </p:blipFill>
        <p:spPr>
          <a:xfrm>
            <a:off x="1767178" y="3410638"/>
            <a:ext cx="1396726" cy="1462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23"/>
          <p:cNvPicPr preferRelativeResize="0"/>
          <p:nvPr/>
        </p:nvPicPr>
        <p:blipFill rotWithShape="1">
          <a:blip r:embed="rId4">
            <a:alphaModFix/>
          </a:blip>
          <a:srcRect b="15083" l="3048" r="57143" t="10774"/>
          <a:stretch/>
        </p:blipFill>
        <p:spPr>
          <a:xfrm>
            <a:off x="4888309" y="1076179"/>
            <a:ext cx="3503733" cy="2307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23"/>
          <p:cNvPicPr preferRelativeResize="0"/>
          <p:nvPr/>
        </p:nvPicPr>
        <p:blipFill rotWithShape="1">
          <a:blip r:embed="rId4">
            <a:alphaModFix/>
          </a:blip>
          <a:srcRect b="4437" l="50391" r="0" t="9983"/>
          <a:stretch/>
        </p:blipFill>
        <p:spPr>
          <a:xfrm>
            <a:off x="5396759" y="3383515"/>
            <a:ext cx="2486834" cy="1516921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23"/>
          <p:cNvSpPr txBox="1"/>
          <p:nvPr/>
        </p:nvSpPr>
        <p:spPr>
          <a:xfrm>
            <a:off x="5129317" y="4873311"/>
            <a:ext cx="2661285" cy="245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-US" sz="5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sumber gbr: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-US" sz="5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https://www.kdnuggets.com/2020/04/data-transformation-standardization-normalization.html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23"/>
          <p:cNvSpPr txBox="1"/>
          <p:nvPr/>
        </p:nvSpPr>
        <p:spPr>
          <a:xfrm>
            <a:off x="9993" y="4831975"/>
            <a:ext cx="769938" cy="3115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US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US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9" name="Google Shape;539;p23"/>
          <p:cNvPicPr preferRelativeResize="0"/>
          <p:nvPr/>
        </p:nvPicPr>
        <p:blipFill rotWithShape="1">
          <a:blip r:embed="rId5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Contoh Kasus </a:t>
            </a:r>
            <a:r>
              <a:rPr i="1" lang="en-US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Scaling</a:t>
            </a:r>
            <a:endParaRPr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545" name="Google Shape;545;p24"/>
          <p:cNvSpPr txBox="1"/>
          <p:nvPr/>
        </p:nvSpPr>
        <p:spPr>
          <a:xfrm>
            <a:off x="311701" y="1107922"/>
            <a:ext cx="4232982" cy="35905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11111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Ketika kita menghitung persamaan jarak (distance) Euclidean, jumlah (x2-x1)² jauh lebih besar daripada jumlah (y2-y1)² yang berarti jarak Euclidean akan didominasi oleh </a:t>
            </a:r>
            <a:r>
              <a:rPr b="0" i="1" lang="en-US" sz="1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Gaji </a:t>
            </a:r>
            <a:r>
              <a:rPr b="0" i="0" lang="en-US" sz="1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jika kita tidak menerapkan penskalaan. Perbedaan </a:t>
            </a:r>
            <a:r>
              <a:rPr b="0" i="1" lang="en-US" sz="1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Usia </a:t>
            </a:r>
            <a:r>
              <a:rPr b="0" i="0" lang="en-US" sz="1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berkontribusi lebih sedikit terhadap perbedaan keseluruhan.</a:t>
            </a:r>
            <a:endParaRPr b="0" i="0" sz="180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11111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Oleh karena itu, kita harus menggunakan penskalaan untuk membawa semua nilai ke besaran yang sama dan dengan demikian, menyelesaikan masalah ini.</a:t>
            </a:r>
            <a:endParaRPr b="0" i="0" sz="180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11111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546" name="Google Shape;546;p24"/>
          <p:cNvPicPr preferRelativeResize="0"/>
          <p:nvPr/>
        </p:nvPicPr>
        <p:blipFill rotWithShape="1">
          <a:blip r:embed="rId3">
            <a:alphaModFix/>
          </a:blip>
          <a:srcRect b="0" l="15882" r="15293" t="0"/>
          <a:stretch/>
        </p:blipFill>
        <p:spPr>
          <a:xfrm>
            <a:off x="4886161" y="1424914"/>
            <a:ext cx="3946138" cy="2944662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24"/>
          <p:cNvSpPr txBox="1"/>
          <p:nvPr/>
        </p:nvSpPr>
        <p:spPr>
          <a:xfrm>
            <a:off x="9993" y="4831975"/>
            <a:ext cx="769938" cy="3115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US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US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8" name="Google Shape;548;p24"/>
          <p:cNvPicPr preferRelativeResize="0"/>
          <p:nvPr/>
        </p:nvPicPr>
        <p:blipFill rotWithShape="1">
          <a:blip r:embed="rId4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Contoh Kasus </a:t>
            </a:r>
            <a:r>
              <a:rPr i="1" lang="en-US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Scaling</a:t>
            </a:r>
            <a:endParaRPr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554" name="Google Shape;55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1990" y="1496667"/>
            <a:ext cx="3468832" cy="215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3179" y="1496667"/>
            <a:ext cx="3893776" cy="2150166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25"/>
          <p:cNvSpPr txBox="1"/>
          <p:nvPr/>
        </p:nvSpPr>
        <p:spPr>
          <a:xfrm>
            <a:off x="5995670" y="4453365"/>
            <a:ext cx="2661285" cy="245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-US" sz="5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sumber gbr: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-US" sz="5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https://www.kdnuggets.com/2020/04/data-transformation-standardization-normalization.html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25"/>
          <p:cNvSpPr txBox="1"/>
          <p:nvPr/>
        </p:nvSpPr>
        <p:spPr>
          <a:xfrm>
            <a:off x="9993" y="4831975"/>
            <a:ext cx="769938" cy="3115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US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US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8" name="Google Shape;558;p25"/>
          <p:cNvPicPr preferRelativeResize="0"/>
          <p:nvPr/>
        </p:nvPicPr>
        <p:blipFill rotWithShape="1">
          <a:blip r:embed="rId5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Rekayasa Fitur untuk Data Tidak Terstruktur</a:t>
            </a:r>
            <a:endParaRPr/>
          </a:p>
        </p:txBody>
      </p:sp>
      <p:sp>
        <p:nvSpPr>
          <p:cNvPr id="564" name="Google Shape;564;p26"/>
          <p:cNvSpPr txBox="1"/>
          <p:nvPr/>
        </p:nvSpPr>
        <p:spPr>
          <a:xfrm>
            <a:off x="311700" y="1154690"/>
            <a:ext cx="4152610" cy="36822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Jenis </a:t>
            </a:r>
            <a:r>
              <a:rPr b="0" i="1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Unstructured Data</a:t>
            </a: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US" sz="14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Teks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US" sz="14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Grafik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US" sz="14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Video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US" sz="14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Audio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596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Manfaat utk Bisnis: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US" sz="14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Meningkatkan pengalaman pelanggan.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US" sz="14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Menemukan celah di pasar &amp; berinovasi.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US" sz="14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‘Mendengarkan’ pelanggan Anda.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5" name="Google Shape;56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9692" y="1556500"/>
            <a:ext cx="4066278" cy="2030499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26"/>
          <p:cNvSpPr txBox="1"/>
          <p:nvPr/>
        </p:nvSpPr>
        <p:spPr>
          <a:xfrm>
            <a:off x="6389633" y="4559975"/>
            <a:ext cx="244266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sumber: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https://monkeylearn.com/unstructured-data/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26"/>
          <p:cNvSpPr txBox="1"/>
          <p:nvPr/>
        </p:nvSpPr>
        <p:spPr>
          <a:xfrm>
            <a:off x="9993" y="4831975"/>
            <a:ext cx="769938" cy="3115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US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US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Structured vs Unstructured Data </a:t>
            </a:r>
            <a:endParaRPr/>
          </a:p>
        </p:txBody>
      </p:sp>
      <p:pic>
        <p:nvPicPr>
          <p:cNvPr id="573" name="Google Shape;57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1191" y="1315109"/>
            <a:ext cx="4921617" cy="315059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27"/>
          <p:cNvSpPr txBox="1"/>
          <p:nvPr/>
        </p:nvSpPr>
        <p:spPr>
          <a:xfrm>
            <a:off x="5563320" y="4560680"/>
            <a:ext cx="3268980" cy="275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sumber: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https://www.knowledgehut.com/blog/data-science/role-of-unstructured-data-in-data-science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27"/>
          <p:cNvSpPr txBox="1"/>
          <p:nvPr/>
        </p:nvSpPr>
        <p:spPr>
          <a:xfrm>
            <a:off x="9993" y="4831975"/>
            <a:ext cx="769938" cy="3115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US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US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6" name="Google Shape;576;p27"/>
          <p:cNvPicPr preferRelativeResize="0"/>
          <p:nvPr/>
        </p:nvPicPr>
        <p:blipFill rotWithShape="1">
          <a:blip r:embed="rId4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8"/>
          <p:cNvSpPr txBox="1"/>
          <p:nvPr>
            <p:ph type="title"/>
          </p:nvPr>
        </p:nvSpPr>
        <p:spPr>
          <a:xfrm>
            <a:off x="322951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Contoh Unstructured Data</a:t>
            </a:r>
            <a:endParaRPr/>
          </a:p>
        </p:txBody>
      </p:sp>
      <p:pic>
        <p:nvPicPr>
          <p:cNvPr id="582" name="Google Shape;58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2951" y="1516337"/>
            <a:ext cx="4507807" cy="548008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28"/>
          <p:cNvSpPr txBox="1"/>
          <p:nvPr/>
        </p:nvSpPr>
        <p:spPr>
          <a:xfrm>
            <a:off x="311700" y="2122149"/>
            <a:ext cx="4507806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email: semi-structured data; isi email: unstructured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28"/>
          <p:cNvSpPr/>
          <p:nvPr/>
        </p:nvSpPr>
        <p:spPr>
          <a:xfrm>
            <a:off x="334202" y="1069676"/>
            <a:ext cx="7120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email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5" name="Google Shape;58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6453" y="3505654"/>
            <a:ext cx="3592023" cy="1036668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28"/>
          <p:cNvSpPr/>
          <p:nvPr/>
        </p:nvSpPr>
        <p:spPr>
          <a:xfrm>
            <a:off x="5229026" y="3119722"/>
            <a:ext cx="9370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sosmed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28"/>
          <p:cNvSpPr/>
          <p:nvPr/>
        </p:nvSpPr>
        <p:spPr>
          <a:xfrm>
            <a:off x="5238250" y="1069676"/>
            <a:ext cx="11576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webpages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8" name="Google Shape;588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29026" y="1516337"/>
            <a:ext cx="3121598" cy="1586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28"/>
          <p:cNvPicPr preferRelativeResize="0"/>
          <p:nvPr/>
        </p:nvPicPr>
        <p:blipFill rotWithShape="1">
          <a:blip r:embed="rId6">
            <a:alphaModFix/>
          </a:blip>
          <a:srcRect b="10682" l="8538" r="20115" t="9242"/>
          <a:stretch/>
        </p:blipFill>
        <p:spPr>
          <a:xfrm>
            <a:off x="322951" y="3093153"/>
            <a:ext cx="2770240" cy="1449169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28"/>
          <p:cNvSpPr/>
          <p:nvPr/>
        </p:nvSpPr>
        <p:spPr>
          <a:xfrm>
            <a:off x="322952" y="2640547"/>
            <a:ext cx="277525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review pelanggan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28"/>
          <p:cNvSpPr txBox="1"/>
          <p:nvPr/>
        </p:nvSpPr>
        <p:spPr>
          <a:xfrm>
            <a:off x="5805843" y="4791198"/>
            <a:ext cx="1749998" cy="275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sumber: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https://monkeylearn.com/unstructured-data/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28"/>
          <p:cNvSpPr txBox="1"/>
          <p:nvPr/>
        </p:nvSpPr>
        <p:spPr>
          <a:xfrm>
            <a:off x="9993" y="4831975"/>
            <a:ext cx="769938" cy="3115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US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US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3" name="Google Shape;593;p28"/>
          <p:cNvPicPr preferRelativeResize="0"/>
          <p:nvPr/>
        </p:nvPicPr>
        <p:blipFill rotWithShape="1">
          <a:blip r:embed="rId7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Rekayasa Fitur untuk Teks Tidak Terstruktur</a:t>
            </a:r>
            <a:endParaRPr/>
          </a:p>
        </p:txBody>
      </p:sp>
      <p:sp>
        <p:nvSpPr>
          <p:cNvPr id="599" name="Google Shape;599;p29"/>
          <p:cNvSpPr txBox="1"/>
          <p:nvPr/>
        </p:nvSpPr>
        <p:spPr>
          <a:xfrm>
            <a:off x="311700" y="1146022"/>
            <a:ext cx="3763637" cy="33452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●"/>
            </a:pPr>
            <a:r>
              <a:rPr b="0" i="1" lang="en-US" sz="1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Text Pre-processing</a:t>
            </a:r>
            <a:r>
              <a:rPr b="0" i="0" lang="en-US" sz="1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Removing special characters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Removing tags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Converting to lowercase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Contraction expansion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Removing stopwords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Correcting spellings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Stemming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Lemmatization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Dll.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0" name="Google Shape;60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8664" y="1146022"/>
            <a:ext cx="3045462" cy="3808996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29"/>
          <p:cNvSpPr txBox="1"/>
          <p:nvPr/>
        </p:nvSpPr>
        <p:spPr>
          <a:xfrm>
            <a:off x="0" y="4575920"/>
            <a:ext cx="5260833" cy="245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-US" sz="500" u="none" cap="none" strike="noStrike">
                <a:solidFill>
                  <a:srgbClr val="BCBCBC"/>
                </a:solidFill>
                <a:latin typeface="Overlock"/>
                <a:ea typeface="Overlock"/>
                <a:cs typeface="Overlock"/>
                <a:sym typeface="Overlock"/>
              </a:rPr>
              <a:t>sumber: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-US" sz="500" u="none" cap="none" strike="noStrike">
                <a:solidFill>
                  <a:srgbClr val="BCBCBC"/>
                </a:solidFill>
                <a:latin typeface="Overlock"/>
                <a:ea typeface="Overlock"/>
                <a:cs typeface="Overlock"/>
                <a:sym typeface="Overlock"/>
              </a:rPr>
              <a:t>https://www.researchgate.net/publication/301697046/figure/fig4/AS:362447706836993@1463425675191/Extraction-of-data-elements-and-values-into-structured-format-from-structured_W640.jpg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29"/>
          <p:cNvSpPr txBox="1"/>
          <p:nvPr/>
        </p:nvSpPr>
        <p:spPr>
          <a:xfrm>
            <a:off x="9993" y="4831975"/>
            <a:ext cx="769938" cy="3115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US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US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3" name="Google Shape;603;p29"/>
          <p:cNvPicPr preferRelativeResize="0"/>
          <p:nvPr/>
        </p:nvPicPr>
        <p:blipFill rotWithShape="1">
          <a:blip r:embed="rId4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i="0" lang="en-US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Course Definition</a:t>
            </a:r>
            <a:endParaRPr/>
          </a:p>
        </p:txBody>
      </p:sp>
      <p:sp>
        <p:nvSpPr>
          <p:cNvPr id="330" name="Google Shape;330;p3"/>
          <p:cNvSpPr/>
          <p:nvPr/>
        </p:nvSpPr>
        <p:spPr>
          <a:xfrm>
            <a:off x="0" y="395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" name="Google Shape;33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1253" y="-225666"/>
            <a:ext cx="1301194" cy="799402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"/>
          <p:cNvSpPr txBox="1"/>
          <p:nvPr/>
        </p:nvSpPr>
        <p:spPr>
          <a:xfrm>
            <a:off x="1027" y="4881315"/>
            <a:ext cx="3735900" cy="19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US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US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i="0" lang="en-US" sz="20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Kursus </a:t>
            </a:r>
            <a:r>
              <a:rPr lang="en-US" sz="2000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Merekonstruksi Data ini </a:t>
            </a:r>
            <a:r>
              <a:rPr b="0" i="0" lang="en-US" sz="20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adalah bagian dari Data Preparation, dan merupakan lanjutan dari modul 7.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i="0" lang="en-US" sz="20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Data Preparation yang dibahasa adalah transformasi data yaitu:*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0" i="0" lang="en-US" sz="1555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Representasi Fitur, dan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0" i="0" lang="en-US" sz="1555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Rekayasa Fitur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i="0" lang="en-US" sz="1995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Ada beberapa teknik transformasi data yang digunakan sesuai kebutuhan dan ketersediaan/jenis data baik numerik maupun kategorik</a:t>
            </a:r>
            <a:endParaRPr b="0" i="0" sz="1995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334" name="Google Shape;334;p3"/>
          <p:cNvPicPr preferRelativeResize="0"/>
          <p:nvPr/>
        </p:nvPicPr>
        <p:blipFill rotWithShape="1">
          <a:blip r:embed="rId4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Tahapan Text Processing </a:t>
            </a:r>
            <a:endParaRPr/>
          </a:p>
        </p:txBody>
      </p:sp>
      <p:pic>
        <p:nvPicPr>
          <p:cNvPr id="609" name="Google Shape;60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3212" y="1017725"/>
            <a:ext cx="6477575" cy="2394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9546" y="3576121"/>
            <a:ext cx="3804905" cy="1122354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30"/>
          <p:cNvSpPr txBox="1"/>
          <p:nvPr/>
        </p:nvSpPr>
        <p:spPr>
          <a:xfrm>
            <a:off x="6887543" y="4498420"/>
            <a:ext cx="207128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-US" sz="500" u="none" cap="none" strike="noStrike">
                <a:solidFill>
                  <a:srgbClr val="BCBCBC"/>
                </a:solidFill>
                <a:latin typeface="Overlock"/>
                <a:ea typeface="Overlock"/>
                <a:cs typeface="Overlock"/>
                <a:sym typeface="Overlock"/>
              </a:rPr>
              <a:t>sumber: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-US" sz="500" u="none" cap="none" strike="noStrike">
                <a:solidFill>
                  <a:srgbClr val="BCBCBC"/>
                </a:solidFill>
                <a:latin typeface="Overlock"/>
                <a:ea typeface="Overlock"/>
                <a:cs typeface="Overlock"/>
                <a:sym typeface="Overlock"/>
              </a:rPr>
              <a:t>https://miro.medium.com/max/748/1*zfGwHSTGqbaFwb_O8KQrnQ.png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-US" sz="500" u="none" cap="none" strike="noStrike">
                <a:solidFill>
                  <a:srgbClr val="BCBCBC"/>
                </a:solidFill>
                <a:latin typeface="Overlock"/>
                <a:ea typeface="Overlock"/>
                <a:cs typeface="Overlock"/>
                <a:sym typeface="Overlock"/>
              </a:rPr>
              <a:t>https://www.oreilly.com/library/view/blueprints-for-text/9781492074076/assets/btap_0401.png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30"/>
          <p:cNvSpPr txBox="1"/>
          <p:nvPr/>
        </p:nvSpPr>
        <p:spPr>
          <a:xfrm>
            <a:off x="9993" y="4831975"/>
            <a:ext cx="769938" cy="3115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US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US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3" name="Google Shape;613;p30"/>
          <p:cNvPicPr preferRelativeResize="0"/>
          <p:nvPr/>
        </p:nvPicPr>
        <p:blipFill rotWithShape="1">
          <a:blip r:embed="rId5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Aplikasi untuk Unstructured Data </a:t>
            </a:r>
            <a:endParaRPr/>
          </a:p>
        </p:txBody>
      </p:sp>
      <p:sp>
        <p:nvSpPr>
          <p:cNvPr id="619" name="Google Shape;619;p31"/>
          <p:cNvSpPr txBox="1"/>
          <p:nvPr/>
        </p:nvSpPr>
        <p:spPr>
          <a:xfrm>
            <a:off x="311700" y="1241828"/>
            <a:ext cx="3850165" cy="32708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7500"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9999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Tableau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9999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MonkeyLearn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9999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Apache Spark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9999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Amazon AWS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9999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SAS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9999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Python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9999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Microsof Azure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9999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IBM Cloud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2564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620" name="Google Shape;620;p31"/>
          <p:cNvSpPr/>
          <p:nvPr/>
        </p:nvSpPr>
        <p:spPr>
          <a:xfrm>
            <a:off x="4982137" y="1241828"/>
            <a:ext cx="3303159" cy="32708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IBM Cloud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RapidMiner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KNIME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QlikView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R programming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MS. Excel</a:t>
            </a:r>
            <a:endParaRPr b="0" i="0" sz="180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621" name="Google Shape;621;p31"/>
          <p:cNvSpPr txBox="1"/>
          <p:nvPr/>
        </p:nvSpPr>
        <p:spPr>
          <a:xfrm>
            <a:off x="9993" y="4831975"/>
            <a:ext cx="769938" cy="3115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US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US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2" name="Google Shape;622;p31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Converting to Lowercase</a:t>
            </a:r>
            <a:endParaRPr/>
          </a:p>
        </p:txBody>
      </p:sp>
      <p:sp>
        <p:nvSpPr>
          <p:cNvPr id="628" name="Google Shape;628;p32"/>
          <p:cNvSpPr txBox="1"/>
          <p:nvPr/>
        </p:nvSpPr>
        <p:spPr>
          <a:xfrm>
            <a:off x="311700" y="1196040"/>
            <a:ext cx="4103936" cy="33020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0000"/>
              <a:buFont typeface="Arial"/>
              <a:buChar char="●"/>
            </a:pPr>
            <a:r>
              <a:rPr b="0" i="0" lang="en-US" sz="2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Definisi: Mengubah semua teks ke dalam huruf kecil (lowercase).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0000"/>
              <a:buFont typeface="Arial"/>
              <a:buChar char="●"/>
            </a:pPr>
            <a:r>
              <a:rPr b="0" i="0" lang="en-US" sz="2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Pro: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909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Simple dan paling efektif.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909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Efektif untuk kasus yang bergantung pada frekuensi kata, mis. klasifikasi dokumen.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0000"/>
              <a:buFont typeface="Arial"/>
              <a:buChar char="●"/>
            </a:pPr>
            <a:r>
              <a:rPr b="0" i="0" lang="en-US" sz="2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Kontra: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909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Sebaiknya dilakukan di awal tahapan.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909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Tidak cocok untuk pengenalan </a:t>
            </a:r>
            <a:r>
              <a:rPr b="0" i="1" lang="en-US" sz="22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Parts-Of-Speech</a:t>
            </a:r>
            <a:r>
              <a:rPr b="0" i="0" lang="en-US" sz="22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 (POS) tag atau </a:t>
            </a:r>
            <a:r>
              <a:rPr b="0" i="1" lang="en-US" sz="22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Dependency Parsing.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9" name="Google Shape;62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9135" y="1471708"/>
            <a:ext cx="3763165" cy="2572418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32"/>
          <p:cNvSpPr txBox="1"/>
          <p:nvPr/>
        </p:nvSpPr>
        <p:spPr>
          <a:xfrm>
            <a:off x="5934795" y="4498110"/>
            <a:ext cx="2897505" cy="275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sumber: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https://dataaspirant.com/nlp-text-preprocessing-techniques-implementation-python/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32"/>
          <p:cNvSpPr txBox="1"/>
          <p:nvPr/>
        </p:nvSpPr>
        <p:spPr>
          <a:xfrm>
            <a:off x="9993" y="4831975"/>
            <a:ext cx="769938" cy="3115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US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US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2" name="Google Shape;632;p32"/>
          <p:cNvPicPr preferRelativeResize="0"/>
          <p:nvPr/>
        </p:nvPicPr>
        <p:blipFill rotWithShape="1">
          <a:blip r:embed="rId4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Removal of HTML tags</a:t>
            </a:r>
            <a:endParaRPr/>
          </a:p>
        </p:txBody>
      </p:sp>
      <p:sp>
        <p:nvSpPr>
          <p:cNvPr id="638" name="Google Shape;638;p33"/>
          <p:cNvSpPr txBox="1"/>
          <p:nvPr/>
        </p:nvSpPr>
        <p:spPr>
          <a:xfrm>
            <a:off x="311699" y="1258021"/>
            <a:ext cx="3882529" cy="31130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Pro: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Tag html tidak memberikan informasi berharga utk analisis DS.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Menghilangkan data text dengan RegEx atau modul BeautifulSoup (library bs4).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639" name="Google Shape;63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9771" y="1510397"/>
            <a:ext cx="3882529" cy="2608336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33"/>
          <p:cNvSpPr txBox="1"/>
          <p:nvPr/>
        </p:nvSpPr>
        <p:spPr>
          <a:xfrm>
            <a:off x="5659091" y="4569806"/>
            <a:ext cx="29174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sumber: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https://dataaspirant.com/nlp-text-preprocessing-techniques-implementation-python/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33"/>
          <p:cNvSpPr txBox="1"/>
          <p:nvPr/>
        </p:nvSpPr>
        <p:spPr>
          <a:xfrm>
            <a:off x="9993" y="4831975"/>
            <a:ext cx="769938" cy="3115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US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US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2" name="Google Shape;642;p33"/>
          <p:cNvPicPr preferRelativeResize="0"/>
          <p:nvPr/>
        </p:nvPicPr>
        <p:blipFill rotWithShape="1">
          <a:blip r:embed="rId4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Removal of URLs and Numbers</a:t>
            </a:r>
            <a:endParaRPr/>
          </a:p>
        </p:txBody>
      </p:sp>
      <p:sp>
        <p:nvSpPr>
          <p:cNvPr id="648" name="Google Shape;648;p34"/>
          <p:cNvSpPr txBox="1"/>
          <p:nvPr>
            <p:ph idx="1" type="body"/>
          </p:nvPr>
        </p:nvSpPr>
        <p:spPr>
          <a:xfrm>
            <a:off x="311699" y="1122722"/>
            <a:ext cx="4041595" cy="4233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n-US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Removal of URLs</a:t>
            </a:r>
            <a:endParaRPr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649" name="Google Shape;64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651054"/>
            <a:ext cx="4041595" cy="286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0707" y="1651054"/>
            <a:ext cx="4031643" cy="2862755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34"/>
          <p:cNvSpPr txBox="1"/>
          <p:nvPr/>
        </p:nvSpPr>
        <p:spPr>
          <a:xfrm>
            <a:off x="5931804" y="4513809"/>
            <a:ext cx="29004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sumber: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https://dataaspirant.com/nlp-text-preprocessing-techniques-implementation-python/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34"/>
          <p:cNvSpPr txBox="1"/>
          <p:nvPr/>
        </p:nvSpPr>
        <p:spPr>
          <a:xfrm>
            <a:off x="4780755" y="1122722"/>
            <a:ext cx="4031642" cy="4233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17647"/>
              <a:buFont typeface="Arial"/>
              <a:buNone/>
            </a:pPr>
            <a:r>
              <a:rPr b="0" i="0" lang="en-US" sz="1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Removing Numbers</a:t>
            </a:r>
            <a:endParaRPr b="0" i="0" sz="180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653" name="Google Shape;653;p34"/>
          <p:cNvSpPr txBox="1"/>
          <p:nvPr/>
        </p:nvSpPr>
        <p:spPr>
          <a:xfrm>
            <a:off x="9993" y="4831975"/>
            <a:ext cx="769938" cy="3115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US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US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4" name="Google Shape;654;p34"/>
          <p:cNvPicPr preferRelativeResize="0"/>
          <p:nvPr/>
        </p:nvPicPr>
        <p:blipFill rotWithShape="1">
          <a:blip r:embed="rId5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Converting Number and Spelling Check</a:t>
            </a:r>
            <a:endParaRPr/>
          </a:p>
        </p:txBody>
      </p:sp>
      <p:sp>
        <p:nvSpPr>
          <p:cNvPr id="660" name="Google Shape;660;p35"/>
          <p:cNvSpPr txBox="1"/>
          <p:nvPr>
            <p:ph idx="1" type="body"/>
          </p:nvPr>
        </p:nvSpPr>
        <p:spPr>
          <a:xfrm>
            <a:off x="311701" y="1102056"/>
            <a:ext cx="3807628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Converting numbers to words</a:t>
            </a:r>
            <a:endParaRPr/>
          </a:p>
        </p:txBody>
      </p:sp>
      <p:pic>
        <p:nvPicPr>
          <p:cNvPr id="661" name="Google Shape;66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1" y="1764131"/>
            <a:ext cx="3807628" cy="2727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1647" y="1764131"/>
            <a:ext cx="3793999" cy="2727187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35"/>
          <p:cNvSpPr txBox="1"/>
          <p:nvPr/>
        </p:nvSpPr>
        <p:spPr>
          <a:xfrm>
            <a:off x="5135641" y="4559975"/>
            <a:ext cx="325450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sumber: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https://dataaspirant.com/nlp-text-preprocessing-techniques-implementation-python/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35"/>
          <p:cNvSpPr txBox="1"/>
          <p:nvPr/>
        </p:nvSpPr>
        <p:spPr>
          <a:xfrm>
            <a:off x="4801647" y="1102056"/>
            <a:ext cx="3807628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Spelling correction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35"/>
          <p:cNvSpPr txBox="1"/>
          <p:nvPr/>
        </p:nvSpPr>
        <p:spPr>
          <a:xfrm>
            <a:off x="9993" y="4831975"/>
            <a:ext cx="769938" cy="3115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US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US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6" name="Google Shape;666;p35"/>
          <p:cNvPicPr preferRelativeResize="0"/>
          <p:nvPr/>
        </p:nvPicPr>
        <p:blipFill rotWithShape="1">
          <a:blip r:embed="rId5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Convert Chat and Accented Characters</a:t>
            </a:r>
            <a:endParaRPr/>
          </a:p>
        </p:txBody>
      </p:sp>
      <p:pic>
        <p:nvPicPr>
          <p:cNvPr id="672" name="Google Shape;67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776884"/>
            <a:ext cx="3828148" cy="2696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4154" y="1763215"/>
            <a:ext cx="3847473" cy="2710152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36"/>
          <p:cNvSpPr txBox="1"/>
          <p:nvPr/>
        </p:nvSpPr>
        <p:spPr>
          <a:xfrm>
            <a:off x="4984827" y="4628626"/>
            <a:ext cx="341958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sumber: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https://dataaspirant.com/nlp-text-preprocessing-techniques-implementation-python/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36"/>
          <p:cNvSpPr txBox="1"/>
          <p:nvPr/>
        </p:nvSpPr>
        <p:spPr>
          <a:xfrm>
            <a:off x="311700" y="1211018"/>
            <a:ext cx="3828148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94444"/>
              <a:buFont typeface="Arial"/>
              <a:buNone/>
            </a:pP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Converting chat conversion words to normal words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36"/>
          <p:cNvSpPr txBox="1"/>
          <p:nvPr/>
        </p:nvSpPr>
        <p:spPr>
          <a:xfrm>
            <a:off x="5004154" y="1211018"/>
            <a:ext cx="3828146" cy="5590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75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05128"/>
              <a:buFont typeface="Arial"/>
              <a:buNone/>
            </a:pPr>
            <a:r>
              <a:rPr b="0" i="0" lang="en-US" sz="14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Convert accented characters to ASCII characters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36"/>
          <p:cNvSpPr txBox="1"/>
          <p:nvPr/>
        </p:nvSpPr>
        <p:spPr>
          <a:xfrm>
            <a:off x="9993" y="4831975"/>
            <a:ext cx="769938" cy="3115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US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US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8" name="Google Shape;678;p36"/>
          <p:cNvPicPr preferRelativeResize="0"/>
          <p:nvPr/>
        </p:nvPicPr>
        <p:blipFill rotWithShape="1">
          <a:blip r:embed="rId4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Expanding Contraction and Stemming</a:t>
            </a:r>
            <a:endParaRPr/>
          </a:p>
        </p:txBody>
      </p:sp>
      <p:sp>
        <p:nvSpPr>
          <p:cNvPr id="684" name="Google Shape;684;p37"/>
          <p:cNvSpPr txBox="1"/>
          <p:nvPr>
            <p:ph idx="1" type="body"/>
          </p:nvPr>
        </p:nvSpPr>
        <p:spPr>
          <a:xfrm>
            <a:off x="311700" y="1240146"/>
            <a:ext cx="3381468" cy="4410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Expanding Contraction</a:t>
            </a:r>
            <a:endParaRPr sz="1600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685" name="Google Shape;68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679407"/>
            <a:ext cx="3762551" cy="266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3501" y="1679407"/>
            <a:ext cx="1976130" cy="256314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37"/>
          <p:cNvSpPr txBox="1"/>
          <p:nvPr/>
        </p:nvSpPr>
        <p:spPr>
          <a:xfrm>
            <a:off x="5450832" y="4559975"/>
            <a:ext cx="338146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sumber: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https://dataaspirant.com/nlp-text-preprocessing-techniques-implementation-python/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37"/>
          <p:cNvSpPr txBox="1"/>
          <p:nvPr/>
        </p:nvSpPr>
        <p:spPr>
          <a:xfrm>
            <a:off x="5069751" y="1240146"/>
            <a:ext cx="3381468" cy="4410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Stemming</a:t>
            </a:r>
            <a:endParaRPr b="0" i="0" sz="160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689" name="Google Shape;689;p37"/>
          <p:cNvSpPr txBox="1"/>
          <p:nvPr/>
        </p:nvSpPr>
        <p:spPr>
          <a:xfrm>
            <a:off x="9993" y="4831975"/>
            <a:ext cx="769938" cy="3115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US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US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0" name="Google Shape;690;p37"/>
          <p:cNvPicPr preferRelativeResize="0"/>
          <p:nvPr/>
        </p:nvPicPr>
        <p:blipFill rotWithShape="1">
          <a:blip r:embed="rId5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Lemmatization and Removing Emoji/Emoticon</a:t>
            </a:r>
            <a:endParaRPr/>
          </a:p>
        </p:txBody>
      </p:sp>
      <p:sp>
        <p:nvSpPr>
          <p:cNvPr id="696" name="Google Shape;696;p38"/>
          <p:cNvSpPr txBox="1"/>
          <p:nvPr>
            <p:ph idx="1" type="body"/>
          </p:nvPr>
        </p:nvSpPr>
        <p:spPr>
          <a:xfrm>
            <a:off x="311700" y="1165523"/>
            <a:ext cx="2748257" cy="6057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Lemmatization</a:t>
            </a:r>
            <a:endParaRPr/>
          </a:p>
        </p:txBody>
      </p:sp>
      <p:pic>
        <p:nvPicPr>
          <p:cNvPr id="697" name="Google Shape;69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534" y="1771240"/>
            <a:ext cx="2194588" cy="2709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1771239"/>
            <a:ext cx="3715067" cy="2709039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38"/>
          <p:cNvSpPr txBox="1"/>
          <p:nvPr/>
        </p:nvSpPr>
        <p:spPr>
          <a:xfrm>
            <a:off x="4697602" y="4559975"/>
            <a:ext cx="346386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sumber: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https://dataaspirant.com/nlp-text-preprocessing-techniques-implementation-python/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38"/>
          <p:cNvSpPr txBox="1"/>
          <p:nvPr/>
        </p:nvSpPr>
        <p:spPr>
          <a:xfrm>
            <a:off x="4572000" y="1165523"/>
            <a:ext cx="2748257" cy="6057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Removing Emoji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38"/>
          <p:cNvSpPr txBox="1"/>
          <p:nvPr/>
        </p:nvSpPr>
        <p:spPr>
          <a:xfrm>
            <a:off x="9993" y="4831975"/>
            <a:ext cx="769938" cy="3115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US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US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2" name="Google Shape;702;p38"/>
          <p:cNvPicPr preferRelativeResize="0"/>
          <p:nvPr/>
        </p:nvPicPr>
        <p:blipFill rotWithShape="1">
          <a:blip r:embed="rId5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Removing Stopwords and Punctuation</a:t>
            </a:r>
            <a:endParaRPr/>
          </a:p>
        </p:txBody>
      </p:sp>
      <p:sp>
        <p:nvSpPr>
          <p:cNvPr id="708" name="Google Shape;708;p39"/>
          <p:cNvSpPr txBox="1"/>
          <p:nvPr>
            <p:ph idx="1" type="body"/>
          </p:nvPr>
        </p:nvSpPr>
        <p:spPr>
          <a:xfrm>
            <a:off x="311700" y="1280907"/>
            <a:ext cx="4156270" cy="6710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Removing Stopwords</a:t>
            </a:r>
            <a:endParaRPr sz="1600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709" name="Google Shape;709;p39"/>
          <p:cNvSpPr txBox="1"/>
          <p:nvPr/>
        </p:nvSpPr>
        <p:spPr>
          <a:xfrm>
            <a:off x="6338860" y="1186150"/>
            <a:ext cx="4176739" cy="671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0" name="Google Shape;71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1" y="2177895"/>
            <a:ext cx="3857998" cy="723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78493" y="2048297"/>
            <a:ext cx="3727334" cy="2353841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39"/>
          <p:cNvSpPr txBox="1"/>
          <p:nvPr/>
        </p:nvSpPr>
        <p:spPr>
          <a:xfrm>
            <a:off x="4676032" y="4559975"/>
            <a:ext cx="37273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sumber: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https://dataaspirant.com/nlp-text-preprocessing-techniques-implementation-python/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39"/>
          <p:cNvSpPr txBox="1"/>
          <p:nvPr/>
        </p:nvSpPr>
        <p:spPr>
          <a:xfrm>
            <a:off x="4676032" y="1281684"/>
            <a:ext cx="4156270" cy="6710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Removing of Punctuations or Special Characters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39"/>
          <p:cNvSpPr txBox="1"/>
          <p:nvPr/>
        </p:nvSpPr>
        <p:spPr>
          <a:xfrm>
            <a:off x="9993" y="4831975"/>
            <a:ext cx="769938" cy="3115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US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US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5" name="Google Shape;715;p39"/>
          <p:cNvPicPr preferRelativeResize="0"/>
          <p:nvPr/>
        </p:nvPicPr>
        <p:blipFill rotWithShape="1">
          <a:blip r:embed="rId5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i="0" lang="en-US" sz="2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Learning Objective</a:t>
            </a:r>
            <a:endParaRPr/>
          </a:p>
        </p:txBody>
      </p:sp>
      <p:sp>
        <p:nvSpPr>
          <p:cNvPr id="340" name="Google Shape;34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2700" marR="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400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Dalam kursus ini diharapkan:</a:t>
            </a:r>
            <a:endParaRPr b="0" i="0" sz="240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12700" marR="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400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A. Peserta mampu menganalisis teknik transformasi data </a:t>
            </a:r>
            <a:endParaRPr b="0" i="0" sz="240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12700" marR="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400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B. Peserta mampu melakukan transformasi data</a:t>
            </a:r>
            <a:endParaRPr b="0" i="0" sz="240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12700" marR="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C. Peserta mampu membuat dokumentasi konstruksi data</a:t>
            </a:r>
            <a:endParaRPr b="0" i="0" sz="24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341" name="Google Shape;341;p4"/>
          <p:cNvSpPr txBox="1"/>
          <p:nvPr/>
        </p:nvSpPr>
        <p:spPr>
          <a:xfrm>
            <a:off x="1027" y="4881315"/>
            <a:ext cx="3735900" cy="19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US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US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p4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Teknik Rekayasa Fitur (Transformasi) utk Text Unstructured</a:t>
            </a:r>
            <a:endParaRPr/>
          </a:p>
        </p:txBody>
      </p:sp>
      <p:sp>
        <p:nvSpPr>
          <p:cNvPr id="721" name="Google Shape;721;p40"/>
          <p:cNvSpPr txBox="1"/>
          <p:nvPr/>
        </p:nvSpPr>
        <p:spPr>
          <a:xfrm>
            <a:off x="311700" y="1274295"/>
            <a:ext cx="4260300" cy="32304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8107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Setelah text preprocessing (text cleaning), lanjutkan dengan feature engineering untuk transformasi data teks tersebut.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8107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Teknik: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56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8903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Model Bag of Words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56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8903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Model Bag of N-Grams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56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8903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Model TF-IDF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56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8903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Document Similarity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56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8903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Topic Models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56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89030"/>
              <a:buFont typeface="Arial"/>
              <a:buChar char="•"/>
            </a:pPr>
            <a:r>
              <a:rPr b="0" i="0" lang="en-US" sz="17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Dll.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40"/>
          <p:cNvSpPr txBox="1"/>
          <p:nvPr/>
        </p:nvSpPr>
        <p:spPr>
          <a:xfrm>
            <a:off x="9993" y="4831975"/>
            <a:ext cx="769938" cy="3115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US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US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3" name="Google Shape;723;p40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Model Bag of Words</a:t>
            </a:r>
            <a:endParaRPr/>
          </a:p>
        </p:txBody>
      </p:sp>
      <p:sp>
        <p:nvSpPr>
          <p:cNvPr id="729" name="Google Shape;729;p41"/>
          <p:cNvSpPr txBox="1"/>
          <p:nvPr/>
        </p:nvSpPr>
        <p:spPr>
          <a:xfrm>
            <a:off x="311700" y="1197925"/>
            <a:ext cx="3829994" cy="35005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9999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Komputer hanya mengenal angka bukan text, mk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9999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perlu konversi text ke vektor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9999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Operasi matematika BoW mengubah text ke vector.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9999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Limitasi: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4594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BoW tidak mempertimbangkan semantik. Misal, </a:t>
            </a:r>
            <a:r>
              <a:rPr b="0" i="1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laki-laki</a:t>
            </a: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 dan </a:t>
            </a:r>
            <a:r>
              <a:rPr b="0" i="1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pria</a:t>
            </a:r>
            <a:endParaRPr b="0" i="0" sz="160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4594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Tidak bisa membedakan pernyataan vs pertanyaan, mis. </a:t>
            </a:r>
            <a:r>
              <a:rPr b="0" i="1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Barang ini bagus </a:t>
            </a: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vs </a:t>
            </a:r>
            <a:r>
              <a:rPr b="0" i="1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Baguskah barang ini?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0" name="Google Shape;730;p41"/>
          <p:cNvPicPr preferRelativeResize="0"/>
          <p:nvPr/>
        </p:nvPicPr>
        <p:blipFill rotWithShape="1">
          <a:blip r:embed="rId3">
            <a:alphaModFix/>
          </a:blip>
          <a:srcRect b="0" l="0" r="31653" t="0"/>
          <a:stretch/>
        </p:blipFill>
        <p:spPr>
          <a:xfrm>
            <a:off x="5402399" y="1616169"/>
            <a:ext cx="3061675" cy="675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1"/>
          <p:cNvPicPr preferRelativeResize="0"/>
          <p:nvPr/>
        </p:nvPicPr>
        <p:blipFill rotWithShape="1">
          <a:blip r:embed="rId4">
            <a:alphaModFix/>
          </a:blip>
          <a:srcRect b="0" l="0" r="31653" t="0"/>
          <a:stretch/>
        </p:blipFill>
        <p:spPr>
          <a:xfrm>
            <a:off x="5392557" y="2705633"/>
            <a:ext cx="3061675" cy="691061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41"/>
          <p:cNvSpPr txBox="1"/>
          <p:nvPr/>
        </p:nvSpPr>
        <p:spPr>
          <a:xfrm>
            <a:off x="5402399" y="1286320"/>
            <a:ext cx="158893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dokumen review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41"/>
          <p:cNvSpPr txBox="1"/>
          <p:nvPr/>
        </p:nvSpPr>
        <p:spPr>
          <a:xfrm>
            <a:off x="5402399" y="2387137"/>
            <a:ext cx="250910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setelah di text preprocessing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4" name="Google Shape;734;p41"/>
          <p:cNvPicPr preferRelativeResize="0"/>
          <p:nvPr/>
        </p:nvPicPr>
        <p:blipFill rotWithShape="1">
          <a:blip r:embed="rId5">
            <a:alphaModFix/>
          </a:blip>
          <a:srcRect b="0" l="0" r="23028" t="0"/>
          <a:stretch/>
        </p:blipFill>
        <p:spPr>
          <a:xfrm>
            <a:off x="5402399" y="3808425"/>
            <a:ext cx="3273595" cy="625534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41"/>
          <p:cNvSpPr txBox="1"/>
          <p:nvPr/>
        </p:nvSpPr>
        <p:spPr>
          <a:xfrm>
            <a:off x="5402399" y="3505638"/>
            <a:ext cx="327359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koleksi kata-kata (words) dari review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41"/>
          <p:cNvSpPr/>
          <p:nvPr/>
        </p:nvSpPr>
        <p:spPr>
          <a:xfrm>
            <a:off x="4768207" y="1583543"/>
            <a:ext cx="38805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FFCC8B"/>
                </a:solidFill>
                <a:latin typeface="Overlock"/>
                <a:ea typeface="Overlock"/>
                <a:cs typeface="Overlock"/>
                <a:sym typeface="Overlock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41"/>
          <p:cNvSpPr/>
          <p:nvPr/>
        </p:nvSpPr>
        <p:spPr>
          <a:xfrm>
            <a:off x="4768207" y="2705633"/>
            <a:ext cx="38805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FFCC8B"/>
                </a:solidFill>
                <a:latin typeface="Overlock"/>
                <a:ea typeface="Overlock"/>
                <a:cs typeface="Overlock"/>
                <a:sym typeface="Overlock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41"/>
          <p:cNvSpPr/>
          <p:nvPr/>
        </p:nvSpPr>
        <p:spPr>
          <a:xfrm>
            <a:off x="4768207" y="3761579"/>
            <a:ext cx="38805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FFCC8B"/>
                </a:solidFill>
                <a:latin typeface="Overlock"/>
                <a:ea typeface="Overlock"/>
                <a:cs typeface="Overlock"/>
                <a:sym typeface="Overlock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41"/>
          <p:cNvSpPr txBox="1"/>
          <p:nvPr/>
        </p:nvSpPr>
        <p:spPr>
          <a:xfrm>
            <a:off x="6037533" y="982356"/>
            <a:ext cx="200332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contoh ilustrasi </a:t>
            </a:r>
            <a:r>
              <a:rPr b="0" i="1" lang="en-US" sz="14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BoW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41"/>
          <p:cNvSpPr txBox="1"/>
          <p:nvPr/>
        </p:nvSpPr>
        <p:spPr>
          <a:xfrm>
            <a:off x="9993" y="4831975"/>
            <a:ext cx="769938" cy="3115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US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US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1" name="Google Shape;741;p41"/>
          <p:cNvPicPr preferRelativeResize="0"/>
          <p:nvPr/>
        </p:nvPicPr>
        <p:blipFill rotWithShape="1">
          <a:blip r:embed="rId6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Model Bag of Words</a:t>
            </a:r>
            <a:endParaRPr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747" name="Google Shape;747;p42"/>
          <p:cNvPicPr preferRelativeResize="0"/>
          <p:nvPr/>
        </p:nvPicPr>
        <p:blipFill rotWithShape="1">
          <a:blip r:embed="rId3">
            <a:alphaModFix/>
          </a:blip>
          <a:srcRect b="0" l="0" r="41273" t="0"/>
          <a:stretch/>
        </p:blipFill>
        <p:spPr>
          <a:xfrm>
            <a:off x="617336" y="3203279"/>
            <a:ext cx="2935520" cy="162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7336" y="1815642"/>
            <a:ext cx="4610538" cy="562395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42"/>
          <p:cNvSpPr/>
          <p:nvPr/>
        </p:nvSpPr>
        <p:spPr>
          <a:xfrm>
            <a:off x="77502" y="1670151"/>
            <a:ext cx="45001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42"/>
          <p:cNvSpPr/>
          <p:nvPr/>
        </p:nvSpPr>
        <p:spPr>
          <a:xfrm>
            <a:off x="86694" y="3678338"/>
            <a:ext cx="45001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42"/>
          <p:cNvSpPr txBox="1"/>
          <p:nvPr/>
        </p:nvSpPr>
        <p:spPr>
          <a:xfrm>
            <a:off x="617336" y="2700163"/>
            <a:ext cx="395466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Buat vektor untuk review pertama: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”movie is good and movie is worth watching”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42"/>
          <p:cNvSpPr txBox="1"/>
          <p:nvPr/>
        </p:nvSpPr>
        <p:spPr>
          <a:xfrm>
            <a:off x="617336" y="1185851"/>
            <a:ext cx="461053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Perlakukan setiap kalimat sebagai dokumen terpisah dan buat daftar semua kata dari keempat dokumen (tidak termasuk punctuation dan pengulangan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3" name="Google Shape;753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97639" y="3034809"/>
            <a:ext cx="3670072" cy="983183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42"/>
          <p:cNvSpPr/>
          <p:nvPr/>
        </p:nvSpPr>
        <p:spPr>
          <a:xfrm>
            <a:off x="4572000" y="3172457"/>
            <a:ext cx="45001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42"/>
          <p:cNvSpPr txBox="1"/>
          <p:nvPr/>
        </p:nvSpPr>
        <p:spPr>
          <a:xfrm>
            <a:off x="5097638" y="2546163"/>
            <a:ext cx="32438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Vektor untuk setiap review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42"/>
          <p:cNvSpPr txBox="1"/>
          <p:nvPr/>
        </p:nvSpPr>
        <p:spPr>
          <a:xfrm>
            <a:off x="5097638" y="4164288"/>
            <a:ext cx="367007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Setiap kata atau token dalam vektor di atas disebut “gram”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42"/>
          <p:cNvSpPr txBox="1"/>
          <p:nvPr/>
        </p:nvSpPr>
        <p:spPr>
          <a:xfrm>
            <a:off x="9993" y="4831975"/>
            <a:ext cx="769938" cy="3115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US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US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8" name="Google Shape;758;p42"/>
          <p:cNvPicPr preferRelativeResize="0"/>
          <p:nvPr/>
        </p:nvPicPr>
        <p:blipFill rotWithShape="1">
          <a:blip r:embed="rId6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Model TF-IDF</a:t>
            </a:r>
            <a:endParaRPr/>
          </a:p>
        </p:txBody>
      </p:sp>
      <p:sp>
        <p:nvSpPr>
          <p:cNvPr id="764" name="Google Shape;764;p43"/>
          <p:cNvSpPr txBox="1"/>
          <p:nvPr/>
        </p:nvSpPr>
        <p:spPr>
          <a:xfrm>
            <a:off x="311700" y="1274762"/>
            <a:ext cx="3844636" cy="3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9999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Singkatan dari: </a:t>
            </a:r>
            <a:r>
              <a:rPr b="0" i="1" lang="en-US" sz="1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Term Frequency-Inverse Document Frequency.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9999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Definisi: Ukuran statistik yang mengevaluasi seberapa relevan sebuah kata dengan dokumen dalam kumpulan dokumen.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9999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Perkalian dua metrik:  </a:t>
            </a:r>
            <a:r>
              <a:rPr b="0" i="1" lang="en-US" sz="1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Berapa kali sebuah kata muncul dalam sebuah dokumen x frekuensi dokumen terbalik (invers) dari kata tersebut di seluruh kumpulan dokumen</a:t>
            </a:r>
            <a:r>
              <a:rPr b="0" i="0" lang="en-US" sz="1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11111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765" name="Google Shape;76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7663" y="1847368"/>
            <a:ext cx="3844636" cy="2149887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43"/>
          <p:cNvSpPr txBox="1"/>
          <p:nvPr/>
        </p:nvSpPr>
        <p:spPr>
          <a:xfrm>
            <a:off x="4987663" y="4569862"/>
            <a:ext cx="384463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sumber: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https://miro.medium.com/max/1400/1*qgta3eBYLAkTzmW6b-17sQ.png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43"/>
          <p:cNvSpPr txBox="1"/>
          <p:nvPr/>
        </p:nvSpPr>
        <p:spPr>
          <a:xfrm>
            <a:off x="9993" y="4831975"/>
            <a:ext cx="769938" cy="3115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US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US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8" name="Google Shape;768;p43"/>
          <p:cNvPicPr preferRelativeResize="0"/>
          <p:nvPr/>
        </p:nvPicPr>
        <p:blipFill rotWithShape="1">
          <a:blip r:embed="rId4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Model TF-IDF</a:t>
            </a:r>
            <a:endParaRPr/>
          </a:p>
        </p:txBody>
      </p:sp>
      <p:sp>
        <p:nvSpPr>
          <p:cNvPr id="774" name="Google Shape;774;p44"/>
          <p:cNvSpPr txBox="1"/>
          <p:nvPr/>
        </p:nvSpPr>
        <p:spPr>
          <a:xfrm>
            <a:off x="311700" y="1017725"/>
            <a:ext cx="4125686" cy="37761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TF dari kata: Frekuensi kata dalam dokumen. </a:t>
            </a:r>
            <a:endParaRPr b="0" i="0" sz="160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Cara perhitungan: hitung langsung kata yang sering muncul atau berdasarkan panjang dokumen.</a:t>
            </a:r>
            <a:endParaRPr b="0" i="0" sz="160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IDF: Seberapa umum atau jarang sebuah kata di seluruh kumpulan dokumen.</a:t>
            </a:r>
            <a:endParaRPr b="0" i="0" sz="160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Cara perhitungan: mengambil jumlah total dokumen, membaginya dengan jumlah dokumen yang berisi kata, dan menghitung logaritma.</a:t>
            </a:r>
            <a:endParaRPr b="0" i="0" sz="160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Jika kata biasa dan sering muncul maka nilainya 0, jika tidak bernilai 1.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5" name="Google Shape;77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6614" y="1530572"/>
            <a:ext cx="4125686" cy="2750457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44"/>
          <p:cNvSpPr txBox="1"/>
          <p:nvPr/>
        </p:nvSpPr>
        <p:spPr>
          <a:xfrm>
            <a:off x="4702405" y="4582314"/>
            <a:ext cx="4125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sumber: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https://towardsdatascience.com/tf-term-frequency-idf-inverse-document-frequency-from-scratch-in-python-6c2b61b78558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44"/>
          <p:cNvSpPr txBox="1"/>
          <p:nvPr/>
        </p:nvSpPr>
        <p:spPr>
          <a:xfrm>
            <a:off x="9993" y="4831975"/>
            <a:ext cx="769938" cy="3115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US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US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8" name="Google Shape;778;p44"/>
          <p:cNvPicPr preferRelativeResize="0"/>
          <p:nvPr/>
        </p:nvPicPr>
        <p:blipFill rotWithShape="1">
          <a:blip r:embed="rId4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i="0" lang="en-US" sz="2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Referensi</a:t>
            </a:r>
            <a:endParaRPr/>
          </a:p>
        </p:txBody>
      </p:sp>
      <p:sp>
        <p:nvSpPr>
          <p:cNvPr id="784" name="Google Shape;784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429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5141"/>
              <a:buChar char="●"/>
            </a:pPr>
            <a:r>
              <a:rPr lang="en-US" sz="1555">
                <a:solidFill>
                  <a:srgbClr val="BFBFBF"/>
                </a:solidFill>
                <a:latin typeface="Overlock"/>
                <a:ea typeface="Overlock"/>
                <a:cs typeface="Overlock"/>
                <a:sym typeface="Overlock"/>
              </a:rPr>
              <a:t>https://www.ucl.ac.uk/population-health-sciences/sites/population-health-sciences/files/quartagno_1.pdf</a:t>
            </a:r>
            <a:endParaRPr sz="1555">
              <a:solidFill>
                <a:srgbClr val="BFBFB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3429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5141"/>
              <a:buChar char="●"/>
            </a:pPr>
            <a:r>
              <a:rPr lang="en-US" sz="1555">
                <a:solidFill>
                  <a:srgbClr val="BFBFBF"/>
                </a:solidFill>
                <a:latin typeface="Overlock"/>
                <a:ea typeface="Overlock"/>
                <a:cs typeface="Overlock"/>
                <a:sym typeface="Overlock"/>
              </a:rPr>
              <a:t>https://rianneschouten.github.io/missing_data_science/assets/blogpost/blogpost.html</a:t>
            </a:r>
            <a:endParaRPr/>
          </a:p>
          <a:p>
            <a:pPr indent="-3429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5141"/>
              <a:buChar char="●"/>
            </a:pPr>
            <a:r>
              <a:rPr lang="en-US" sz="1555">
                <a:solidFill>
                  <a:srgbClr val="A5A5A5"/>
                </a:solidFill>
                <a:latin typeface="Overlock"/>
                <a:ea typeface="Overlock"/>
                <a:cs typeface="Overlock"/>
                <a:sym typeface="Overlock"/>
              </a:rPr>
              <a:t>https://towardsdatascience.com/tf-term-frequency-idf-inverse-document-frequency-from-scratch-in-python-6c2b61b78558</a:t>
            </a:r>
            <a:endParaRPr/>
          </a:p>
          <a:p>
            <a:pPr indent="-3429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5141"/>
              <a:buChar char="●"/>
            </a:pPr>
            <a:r>
              <a:rPr lang="en-US" sz="1555">
                <a:solidFill>
                  <a:srgbClr val="A5A5A5"/>
                </a:solidFill>
                <a:latin typeface="Overlock"/>
                <a:ea typeface="Overlock"/>
                <a:cs typeface="Overlock"/>
                <a:sym typeface="Overlock"/>
              </a:rPr>
              <a:t>https://dataaspirant.com/nlp-text-preprocessing-techniques-implementation-python</a:t>
            </a:r>
            <a:endParaRPr/>
          </a:p>
          <a:p>
            <a:pPr indent="-3429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5141"/>
              <a:buChar char="●"/>
            </a:pPr>
            <a:r>
              <a:rPr lang="en-US" sz="1555">
                <a:solidFill>
                  <a:srgbClr val="BCBCBC"/>
                </a:solidFill>
                <a:latin typeface="Overlock"/>
                <a:ea typeface="Overlock"/>
                <a:cs typeface="Overlock"/>
                <a:sym typeface="Overlock"/>
              </a:rPr>
              <a:t>https://www.oreilly.com/library/view/blueprints-for-text/9781492074076/assets/btap_0401.png</a:t>
            </a:r>
            <a:endParaRPr/>
          </a:p>
          <a:p>
            <a:pPr indent="-3429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5141"/>
              <a:buChar char="●"/>
            </a:pPr>
            <a:r>
              <a:rPr lang="en-US" sz="1555">
                <a:solidFill>
                  <a:srgbClr val="A5A5A5"/>
                </a:solidFill>
                <a:latin typeface="Overlock"/>
                <a:ea typeface="Overlock"/>
                <a:cs typeface="Overlock"/>
                <a:sym typeface="Overlock"/>
              </a:rPr>
              <a:t>https://monkeylearn.com/unstructured-data</a:t>
            </a:r>
            <a:endParaRPr/>
          </a:p>
          <a:p>
            <a:pPr indent="-3429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5141"/>
              <a:buChar char="●"/>
            </a:pPr>
            <a:r>
              <a:rPr lang="en-US" sz="1555">
                <a:solidFill>
                  <a:srgbClr val="BFBFBF"/>
                </a:solidFill>
                <a:latin typeface="Overlock"/>
                <a:ea typeface="Overlock"/>
                <a:cs typeface="Overlock"/>
                <a:sym typeface="Overlock"/>
              </a:rPr>
              <a:t>https://medium.com/machine-learning-id/melakukan-feature-scaling-pada-dataset-229531bb08de</a:t>
            </a:r>
            <a:endParaRPr sz="1555">
              <a:solidFill>
                <a:srgbClr val="BCBCBC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3429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5141"/>
              <a:buChar char="●"/>
            </a:pPr>
            <a:r>
              <a:rPr lang="en-US" sz="1555">
                <a:solidFill>
                  <a:srgbClr val="BFBFBF"/>
                </a:solidFill>
                <a:latin typeface="Overlock"/>
                <a:ea typeface="Overlock"/>
                <a:cs typeface="Overlock"/>
                <a:sym typeface="Overlock"/>
              </a:rPr>
              <a:t>https://protobi.com/post/extreme-values-winsorize-trim-or-retain</a:t>
            </a:r>
            <a:endParaRPr/>
          </a:p>
          <a:p>
            <a:pPr indent="-3429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5141"/>
              <a:buChar char="●"/>
            </a:pPr>
            <a:r>
              <a:rPr lang="en-US" sz="1555">
                <a:solidFill>
                  <a:srgbClr val="BFBFBF"/>
                </a:solidFill>
              </a:rPr>
              <a:t>https://heartbeat.fritz.ai/hands-on-with-feature-engineering-techniques-dealing-with-outliers-fcc9f57cb63b</a:t>
            </a:r>
            <a:endParaRPr sz="1555">
              <a:solidFill>
                <a:srgbClr val="BFBFBF"/>
              </a:solidFill>
            </a:endParaRPr>
          </a:p>
          <a:p>
            <a:pPr indent="-3429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5141"/>
              <a:buChar char="●"/>
            </a:pPr>
            <a:r>
              <a:rPr lang="en-US" sz="1555">
                <a:solidFill>
                  <a:srgbClr val="BFBFBF"/>
                </a:solidFill>
              </a:rPr>
              <a:t>https://www.analyticsvidhya.com/blog/2021/05/detecting-and-treating-outliers-treating-the-odd-one-out/</a:t>
            </a:r>
            <a:endParaRPr sz="1555">
              <a:solidFill>
                <a:srgbClr val="BFBFB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5141"/>
              <a:buNone/>
            </a:pPr>
            <a:r>
              <a:t/>
            </a:r>
            <a:endParaRPr sz="1555"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785" name="Google Shape;785;p45"/>
          <p:cNvSpPr txBox="1"/>
          <p:nvPr/>
        </p:nvSpPr>
        <p:spPr>
          <a:xfrm>
            <a:off x="9993" y="4831975"/>
            <a:ext cx="769938" cy="3115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US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US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6" name="Google Shape;786;p45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i="0" lang="en-US" sz="2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Tools / Lab Online </a:t>
            </a:r>
            <a:endParaRPr/>
          </a:p>
        </p:txBody>
      </p:sp>
      <p:sp>
        <p:nvSpPr>
          <p:cNvPr id="792" name="Google Shape;792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Jupyter Notebook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Google Collabs</a:t>
            </a:r>
            <a:endParaRPr/>
          </a:p>
        </p:txBody>
      </p:sp>
      <p:sp>
        <p:nvSpPr>
          <p:cNvPr id="793" name="Google Shape;793;p46"/>
          <p:cNvSpPr txBox="1"/>
          <p:nvPr/>
        </p:nvSpPr>
        <p:spPr>
          <a:xfrm>
            <a:off x="9993" y="4831975"/>
            <a:ext cx="769938" cy="3115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US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US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4" name="Google Shape;794;p46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i="0" lang="en-US" sz="2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Summary</a:t>
            </a:r>
            <a:endParaRPr/>
          </a:p>
        </p:txBody>
      </p:sp>
      <p:sp>
        <p:nvSpPr>
          <p:cNvPr id="800" name="Google Shape;800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Char char="●"/>
            </a:pPr>
            <a:r>
              <a:rPr lang="en-US"/>
              <a:t>Transformasi Data adalah bagian dari Data Preparation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Char char="●"/>
            </a:pPr>
            <a:r>
              <a:rPr lang="en-US"/>
              <a:t>Membutuhkan pengetahuan dasar dan detail serta waktu yang mayoritas untuk menjamin data yang akan dianalisis sebersih mungkin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Char char="●"/>
            </a:pPr>
            <a:r>
              <a:rPr lang="en-US"/>
              <a:t>Tranformasi data dapat menggunakan beberapa teknik rekayasa fitur (feauture engineering)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Char char="●"/>
            </a:pPr>
            <a:r>
              <a:rPr lang="en-US"/>
              <a:t>Normalisasi, Standardisasi adalah bagain proses atau tahapan yang diperlukan untuk mentransformasi data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Char char="●"/>
            </a:pPr>
            <a:r>
              <a:rPr lang="en-US"/>
              <a:t>Selain data terstruktur, transformasi data juga krusial dilakukan untuk data yang semi terstruktur dan tidak terstruktur (unstructured) seperi teks, image, audio dan video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Char char="●"/>
            </a:pPr>
            <a:r>
              <a:rPr lang="en-US"/>
              <a:t>Data tidak terstruktur menjadi mayoritas dan tantangan sendiri dalam proses transformasi data di Data Science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None/>
            </a:pPr>
            <a:r>
              <a:t/>
            </a:r>
            <a:endParaRPr/>
          </a:p>
        </p:txBody>
      </p:sp>
      <p:sp>
        <p:nvSpPr>
          <p:cNvPr id="801" name="Google Shape;801;p47"/>
          <p:cNvSpPr txBox="1"/>
          <p:nvPr/>
        </p:nvSpPr>
        <p:spPr>
          <a:xfrm>
            <a:off x="9993" y="4831975"/>
            <a:ext cx="769938" cy="3115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US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US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2" name="Google Shape;802;p47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48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Contoh Penerapan Transformasi Data - Binning</a:t>
            </a:r>
            <a:endParaRPr/>
          </a:p>
        </p:txBody>
      </p:sp>
      <p:sp>
        <p:nvSpPr>
          <p:cNvPr id="808" name="Google Shape;808;p48"/>
          <p:cNvSpPr txBox="1"/>
          <p:nvPr>
            <p:ph idx="1" type="body"/>
          </p:nvPr>
        </p:nvSpPr>
        <p:spPr>
          <a:xfrm>
            <a:off x="623888" y="3442098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Menggunakan Rapid Miner</a:t>
            </a:r>
            <a:endParaRPr/>
          </a:p>
        </p:txBody>
      </p:sp>
      <p:pic>
        <p:nvPicPr>
          <p:cNvPr id="809" name="Google Shape;809;p48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Smoothing: Binning berdasar “banyaknya kategori”</a:t>
            </a:r>
            <a:endParaRPr/>
          </a:p>
        </p:txBody>
      </p:sp>
      <p:sp>
        <p:nvSpPr>
          <p:cNvPr id="815" name="Google Shape;815;p49"/>
          <p:cNvSpPr txBox="1"/>
          <p:nvPr>
            <p:ph idx="1" type="body"/>
          </p:nvPr>
        </p:nvSpPr>
        <p:spPr>
          <a:xfrm>
            <a:off x="311699" y="1152474"/>
            <a:ext cx="8280039" cy="38269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Pada studi kasus ini kita akan melakukan binning atas fitur “age” pada dataset bank-full-data-CSV seperti pada modul sebelumnya. Ikut cara sbb. :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42900" lvl="0" marL="48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US"/>
              <a:t>Buka proses baru, Load Data / Import Dataset yang suah disediakan nama file : </a:t>
            </a:r>
            <a:r>
              <a:rPr i="1" lang="en-US"/>
              <a:t>bank-full-data.CSV</a:t>
            </a:r>
            <a:endParaRPr i="1"/>
          </a:p>
          <a:p>
            <a:pPr indent="-342900" lvl="0" marL="48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US"/>
              <a:t>Gunakan / Pilih proses Discritization 🡪 Binning (Anda bisa melakukan pencarian di menu Operator). Lengkapi parameter yang diperlukan untuk proses binning :</a:t>
            </a:r>
            <a:endParaRPr/>
          </a:p>
          <a:p>
            <a:pPr indent="-342900" lvl="1" marL="939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lang="en-US"/>
              <a:t>Attribut file type : </a:t>
            </a:r>
            <a:r>
              <a:rPr b="1" i="1" lang="en-US"/>
              <a:t>single </a:t>
            </a:r>
            <a:endParaRPr/>
          </a:p>
          <a:p>
            <a:pPr indent="-342900" lvl="1" marL="939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lang="en-US"/>
              <a:t>Attribute: </a:t>
            </a:r>
            <a:r>
              <a:rPr b="1" i="1" lang="en-US"/>
              <a:t>age</a:t>
            </a:r>
            <a:endParaRPr/>
          </a:p>
          <a:p>
            <a:pPr indent="-342900" lvl="1" marL="939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lang="en-US"/>
              <a:t>Number of bin : </a:t>
            </a:r>
            <a:r>
              <a:rPr b="1" i="1" lang="en-US"/>
              <a:t>5  (*Ini adalah banyaknya kategori yang dihasilkan dari proses binning)</a:t>
            </a:r>
            <a:endParaRPr/>
          </a:p>
          <a:p>
            <a:pPr indent="-342900" lvl="0" marL="48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US"/>
              <a:t>Jalankan proses, perhatikan hasilnya seperti berikut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Catatan*: Proses ditengah adalah “select”, untuk memilih instan data (baris) yang akan dilakukan binning. Pada proses ini dari 45.000 lebih data, dipilih 10.000 yang pertama</a:t>
            </a:r>
            <a:endParaRPr/>
          </a:p>
          <a:p>
            <a:pPr indent="-266700" lvl="1" marL="939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t/>
            </a:r>
            <a:endParaRPr b="1"/>
          </a:p>
        </p:txBody>
      </p:sp>
      <p:pic>
        <p:nvPicPr>
          <p:cNvPr id="816" name="Google Shape;8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1253" y="-225666"/>
            <a:ext cx="1301194" cy="799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49"/>
          <p:cNvPicPr preferRelativeResize="0"/>
          <p:nvPr/>
        </p:nvPicPr>
        <p:blipFill rotWithShape="1">
          <a:blip r:embed="rId4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i="0" lang="en-US" sz="2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Referensi: </a:t>
            </a:r>
            <a:r>
              <a:rPr b="1" lang="en-US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SKKNI Data Science</a:t>
            </a:r>
            <a:br>
              <a:rPr b="1" i="0" lang="en-US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</a:br>
            <a:endParaRPr/>
          </a:p>
        </p:txBody>
      </p:sp>
      <p:sp>
        <p:nvSpPr>
          <p:cNvPr id="348" name="Google Shape;348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49" name="Google Shape;349;p5"/>
          <p:cNvPicPr preferRelativeResize="0"/>
          <p:nvPr/>
        </p:nvPicPr>
        <p:blipFill rotWithShape="1">
          <a:blip r:embed="rId3">
            <a:alphaModFix/>
          </a:blip>
          <a:srcRect b="2851" l="4303" r="0" t="0"/>
          <a:stretch/>
        </p:blipFill>
        <p:spPr>
          <a:xfrm>
            <a:off x="255270" y="1043305"/>
            <a:ext cx="3895725" cy="363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25645" y="1017905"/>
            <a:ext cx="4373880" cy="2322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6940" y="3249930"/>
            <a:ext cx="4119245" cy="106489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"/>
          <p:cNvSpPr txBox="1"/>
          <p:nvPr/>
        </p:nvSpPr>
        <p:spPr>
          <a:xfrm>
            <a:off x="1027" y="4881315"/>
            <a:ext cx="3735900" cy="19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US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US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3" name="Google Shape;353;p5"/>
          <p:cNvPicPr preferRelativeResize="0"/>
          <p:nvPr/>
        </p:nvPicPr>
        <p:blipFill rotWithShape="1">
          <a:blip r:embed="rId6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Konfigurasi Proses ”Binning” pada antar muka rapid miner</a:t>
            </a:r>
            <a:endParaRPr/>
          </a:p>
        </p:txBody>
      </p:sp>
      <p:pic>
        <p:nvPicPr>
          <p:cNvPr descr="Graphical user interface, text, application&#10;&#10;Description automatically generated" id="823" name="Google Shape;82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4062" y="731375"/>
            <a:ext cx="7235876" cy="4175703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50"/>
          <p:cNvSpPr/>
          <p:nvPr/>
        </p:nvSpPr>
        <p:spPr>
          <a:xfrm>
            <a:off x="4237022" y="3413156"/>
            <a:ext cx="1548142" cy="461727"/>
          </a:xfrm>
          <a:prstGeom prst="wedgeRectCallout">
            <a:avLst>
              <a:gd fmla="val -79963" name="adj1"/>
              <a:gd fmla="val -78677" name="adj2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Pemilihan 10.000 sampel pertama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5" name="Google Shape;825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1253" y="-225666"/>
            <a:ext cx="1301194" cy="799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50"/>
          <p:cNvPicPr preferRelativeResize="0"/>
          <p:nvPr/>
        </p:nvPicPr>
        <p:blipFill rotWithShape="1">
          <a:blip r:embed="rId5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Hasil Proses Binning</a:t>
            </a:r>
            <a:endParaRPr/>
          </a:p>
        </p:txBody>
      </p:sp>
      <p:pic>
        <p:nvPicPr>
          <p:cNvPr descr="Graphical user interface&#10;&#10;Description automatically generated" id="832" name="Google Shape;83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51026"/>
            <a:ext cx="477316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application&#10;&#10;Description automatically generated" id="833" name="Google Shape;833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73168" y="1257027"/>
            <a:ext cx="454315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51"/>
          <p:cNvSpPr/>
          <p:nvPr/>
        </p:nvSpPr>
        <p:spPr>
          <a:xfrm>
            <a:off x="2661719" y="373763"/>
            <a:ext cx="1638678" cy="715224"/>
          </a:xfrm>
          <a:prstGeom prst="wedgeRoundRectCallout">
            <a:avLst>
              <a:gd fmla="val -82711" name="adj1"/>
              <a:gd fmla="val 123259" name="adj2"/>
              <a:gd fmla="val 16667" name="adj3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asli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51"/>
          <p:cNvSpPr/>
          <p:nvPr/>
        </p:nvSpPr>
        <p:spPr>
          <a:xfrm>
            <a:off x="4581102" y="445025"/>
            <a:ext cx="1638678" cy="715224"/>
          </a:xfrm>
          <a:prstGeom prst="wedgeRoundRectCallout">
            <a:avLst>
              <a:gd fmla="val 102372" name="adj1"/>
              <a:gd fmla="val 161234" name="adj2"/>
              <a:gd fmla="val 16667" name="adj3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hasil binning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6" name="Google Shape;836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01253" y="-225666"/>
            <a:ext cx="1301194" cy="799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51"/>
          <p:cNvPicPr preferRelativeResize="0"/>
          <p:nvPr/>
        </p:nvPicPr>
        <p:blipFill rotWithShape="1">
          <a:blip r:embed="rId6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Smoothing: Binning berdasar “ukuran kategori”</a:t>
            </a:r>
            <a:endParaRPr/>
          </a:p>
        </p:txBody>
      </p:sp>
      <p:sp>
        <p:nvSpPr>
          <p:cNvPr id="843" name="Google Shape;843;p52"/>
          <p:cNvSpPr txBox="1"/>
          <p:nvPr>
            <p:ph idx="1" type="body"/>
          </p:nvPr>
        </p:nvSpPr>
        <p:spPr>
          <a:xfrm>
            <a:off x="311699" y="1152474"/>
            <a:ext cx="8280039" cy="38269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Pada studi kasus ini kita akan melakukan binning atas fitur “age” pada dataset bank-full-data-CSV seperti pada modul sebelumnya. Ikut cara sbb. :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42900" lvl="0" marL="48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US"/>
              <a:t>Buka proses baru, Load Data / Import Dataset yang suah disediakan nama file : </a:t>
            </a:r>
            <a:r>
              <a:rPr i="1" lang="en-US"/>
              <a:t>bank-full-data.CSV</a:t>
            </a:r>
            <a:endParaRPr i="1"/>
          </a:p>
          <a:p>
            <a:pPr indent="-342900" lvl="0" marL="48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US"/>
              <a:t>Gunakan / Pilih proses Discritization 🡪 </a:t>
            </a:r>
            <a:r>
              <a:rPr b="1" lang="en-US"/>
              <a:t>Discretize by Size </a:t>
            </a:r>
            <a:r>
              <a:rPr lang="en-US"/>
              <a:t>(Anda bisa melakukan pencarian di menu Operator). Lengkapi parameter yang diperlukan untuk proses binning :</a:t>
            </a:r>
            <a:endParaRPr/>
          </a:p>
          <a:p>
            <a:pPr indent="-342900" lvl="1" marL="939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lang="en-US"/>
              <a:t>Attribut file type : </a:t>
            </a:r>
            <a:r>
              <a:rPr b="1" i="1" lang="en-US"/>
              <a:t>single </a:t>
            </a:r>
            <a:endParaRPr/>
          </a:p>
          <a:p>
            <a:pPr indent="-342900" lvl="1" marL="939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lang="en-US"/>
              <a:t>Attribute: </a:t>
            </a:r>
            <a:r>
              <a:rPr b="1" i="1" lang="en-US"/>
              <a:t>age</a:t>
            </a:r>
            <a:endParaRPr/>
          </a:p>
          <a:p>
            <a:pPr indent="-342900" lvl="1" marL="939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lang="en-US"/>
              <a:t>Size of bin : </a:t>
            </a:r>
            <a:r>
              <a:rPr b="1" i="1" lang="en-US"/>
              <a:t>5  (*Ini adalah ukuran kategori yang dihasilkan dari proses binning)</a:t>
            </a:r>
            <a:endParaRPr/>
          </a:p>
          <a:p>
            <a:pPr indent="-342900" lvl="0" marL="48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US"/>
              <a:t>Jalankan proses, perhatikan hasilnya seperti berikut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Catatan*: Proses ditengah adalah “select”, untuk memilih instan data (baris) yang akan dilakukan binning. Pada proses ini dari 45.000 lebih data, dipilih 10.000 yang pertama</a:t>
            </a:r>
            <a:endParaRPr/>
          </a:p>
          <a:p>
            <a:pPr indent="-266700" lvl="1" marL="939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t/>
            </a:r>
            <a:endParaRPr b="1"/>
          </a:p>
        </p:txBody>
      </p:sp>
      <p:pic>
        <p:nvPicPr>
          <p:cNvPr id="844" name="Google Shape;84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1253" y="-225666"/>
            <a:ext cx="1301194" cy="799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2"/>
          <p:cNvPicPr preferRelativeResize="0"/>
          <p:nvPr/>
        </p:nvPicPr>
        <p:blipFill rotWithShape="1">
          <a:blip r:embed="rId4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&#10;&#10;Description automatically generated with medium confidence" id="850" name="Google Shape;85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822" y="731375"/>
            <a:ext cx="7772400" cy="4291012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Konfigurasi Proses ”Discretize-by Size” pada antar muka rapid miner</a:t>
            </a:r>
            <a:endParaRPr/>
          </a:p>
        </p:txBody>
      </p:sp>
      <p:sp>
        <p:nvSpPr>
          <p:cNvPr id="852" name="Google Shape;852;p53"/>
          <p:cNvSpPr/>
          <p:nvPr/>
        </p:nvSpPr>
        <p:spPr>
          <a:xfrm>
            <a:off x="4237022" y="3413156"/>
            <a:ext cx="1548142" cy="461727"/>
          </a:xfrm>
          <a:prstGeom prst="wedgeRectCallout">
            <a:avLst>
              <a:gd fmla="val -79963" name="adj1"/>
              <a:gd fmla="val -78677" name="adj2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Pemilihan 10.000 sampel pertama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3" name="Google Shape;853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1253" y="-225666"/>
            <a:ext cx="1301194" cy="799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53"/>
          <p:cNvPicPr preferRelativeResize="0"/>
          <p:nvPr/>
        </p:nvPicPr>
        <p:blipFill rotWithShape="1">
          <a:blip r:embed="rId5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&#10;&#10;Description automatically generated" id="859" name="Google Shape;85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3168" y="570368"/>
            <a:ext cx="52647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Hasil Proses Binning</a:t>
            </a:r>
            <a:endParaRPr/>
          </a:p>
        </p:txBody>
      </p:sp>
      <p:pic>
        <p:nvPicPr>
          <p:cNvPr descr="Graphical user interface&#10;&#10;Description automatically generated" id="861" name="Google Shape;861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851026"/>
            <a:ext cx="477316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54"/>
          <p:cNvSpPr/>
          <p:nvPr/>
        </p:nvSpPr>
        <p:spPr>
          <a:xfrm>
            <a:off x="2661719" y="373763"/>
            <a:ext cx="1638678" cy="715224"/>
          </a:xfrm>
          <a:prstGeom prst="wedgeRoundRectCallout">
            <a:avLst>
              <a:gd fmla="val -82711" name="adj1"/>
              <a:gd fmla="val 123259" name="adj2"/>
              <a:gd fmla="val 16667" name="adj3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asli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54"/>
          <p:cNvSpPr/>
          <p:nvPr/>
        </p:nvSpPr>
        <p:spPr>
          <a:xfrm>
            <a:off x="4581102" y="445025"/>
            <a:ext cx="1638678" cy="715224"/>
          </a:xfrm>
          <a:prstGeom prst="wedgeRoundRectCallout">
            <a:avLst>
              <a:gd fmla="val 102372" name="adj1"/>
              <a:gd fmla="val 161234" name="adj2"/>
              <a:gd fmla="val 16667" name="adj3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hasil binning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4" name="Google Shape;864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01253" y="-225666"/>
            <a:ext cx="1301194" cy="799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54"/>
          <p:cNvPicPr preferRelativeResize="0"/>
          <p:nvPr/>
        </p:nvPicPr>
        <p:blipFill rotWithShape="1">
          <a:blip r:embed="rId6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Normalisasi: Scaling</a:t>
            </a:r>
            <a:endParaRPr/>
          </a:p>
        </p:txBody>
      </p:sp>
      <p:sp>
        <p:nvSpPr>
          <p:cNvPr id="871" name="Google Shape;871;p55"/>
          <p:cNvSpPr txBox="1"/>
          <p:nvPr>
            <p:ph idx="1" type="body"/>
          </p:nvPr>
        </p:nvSpPr>
        <p:spPr>
          <a:xfrm>
            <a:off x="311699" y="1152474"/>
            <a:ext cx="8280039" cy="38269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Pada studi kasus ini kita akan melakukan scaling atas fitur “age” pada dataset bank-full-data-CSV seperti pada modul sebelumnya. Ikut cara sbb. :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42900" lvl="0" marL="48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US"/>
              <a:t>Buka proses baru, Load Data / Import Dataset yang suah disediakan nama file : </a:t>
            </a:r>
            <a:r>
              <a:rPr i="1" lang="en-US"/>
              <a:t>bank-full-data.CSV</a:t>
            </a:r>
            <a:endParaRPr i="1"/>
          </a:p>
          <a:p>
            <a:pPr indent="-342900" lvl="0" marL="48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US"/>
              <a:t>Gunakan / Pilih proses Cleansing 🡪 </a:t>
            </a:r>
            <a:r>
              <a:rPr b="1" lang="en-US"/>
              <a:t>Normalization </a:t>
            </a:r>
            <a:r>
              <a:rPr lang="en-US"/>
              <a:t>(Anda bisa melakukan pencarian di menu Operator). Lengkapi parameter yang diperlukan untuk proses Normalisasi :</a:t>
            </a:r>
            <a:endParaRPr/>
          </a:p>
          <a:p>
            <a:pPr indent="-342900" lvl="1" marL="939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lang="en-US"/>
              <a:t>Attribut file type : </a:t>
            </a:r>
            <a:r>
              <a:rPr b="1" i="1" lang="en-US"/>
              <a:t>single </a:t>
            </a:r>
            <a:endParaRPr/>
          </a:p>
          <a:p>
            <a:pPr indent="-342900" lvl="1" marL="939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lang="en-US"/>
              <a:t>Attribute: </a:t>
            </a:r>
            <a:r>
              <a:rPr b="1" i="1" lang="en-US"/>
              <a:t>age</a:t>
            </a:r>
            <a:endParaRPr/>
          </a:p>
          <a:p>
            <a:pPr indent="-342900" lvl="1" marL="939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lang="en-US"/>
              <a:t>Method : </a:t>
            </a:r>
            <a:r>
              <a:rPr b="1" i="1" lang="en-US"/>
              <a:t>range transformation  </a:t>
            </a:r>
            <a:endParaRPr/>
          </a:p>
          <a:p>
            <a:pPr indent="-342900" lvl="1" marL="939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lang="en-US"/>
              <a:t>Min : </a:t>
            </a:r>
            <a:r>
              <a:rPr b="1" lang="en-US"/>
              <a:t>nilai minimal attribute hasil (kasus ini diset 0/nol)</a:t>
            </a:r>
            <a:endParaRPr/>
          </a:p>
          <a:p>
            <a:pPr indent="-342900" lvl="1" marL="939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lang="en-US"/>
              <a:t>Max: </a:t>
            </a:r>
            <a:r>
              <a:rPr b="1" lang="en-US"/>
              <a:t>nilai maksimal attribute hasil (kasus ini diset 1)</a:t>
            </a:r>
            <a:endParaRPr b="1" i="1"/>
          </a:p>
          <a:p>
            <a:pPr indent="-342900" lvl="0" marL="48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US"/>
              <a:t>Jalankan proses, perhatikan hasilnya seperti berikut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Catatan*: Proses ditengah adalah “select”, untuk memilih instan data (baris) yang akan dilakukan binning. Pada proses ini dari 45.000 lebih data, dipilih 10.000 yang pertama</a:t>
            </a:r>
            <a:endParaRPr/>
          </a:p>
          <a:p>
            <a:pPr indent="-266700" lvl="1" marL="939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t/>
            </a:r>
            <a:endParaRPr b="1"/>
          </a:p>
        </p:txBody>
      </p:sp>
      <p:pic>
        <p:nvPicPr>
          <p:cNvPr id="872" name="Google Shape;87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1253" y="-225666"/>
            <a:ext cx="1301194" cy="799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4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Konfigurasi Proses ”Scaling-Normalize” pada antar muka rapid miner</a:t>
            </a:r>
            <a:endParaRPr/>
          </a:p>
        </p:txBody>
      </p:sp>
      <p:sp>
        <p:nvSpPr>
          <p:cNvPr id="879" name="Google Shape;879;p56"/>
          <p:cNvSpPr/>
          <p:nvPr/>
        </p:nvSpPr>
        <p:spPr>
          <a:xfrm>
            <a:off x="4237022" y="3413156"/>
            <a:ext cx="1548142" cy="461727"/>
          </a:xfrm>
          <a:prstGeom prst="wedgeRectCallout">
            <a:avLst>
              <a:gd fmla="val -79963" name="adj1"/>
              <a:gd fmla="val -78677" name="adj2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Pemilian 10.000 sampel pertama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aphical user interface, application&#10;&#10;Description automatically generated" id="880" name="Google Shape;880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343" y="823865"/>
            <a:ext cx="7772400" cy="4420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1253" y="-225666"/>
            <a:ext cx="1301194" cy="799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56"/>
          <p:cNvPicPr preferRelativeResize="0"/>
          <p:nvPr/>
        </p:nvPicPr>
        <p:blipFill rotWithShape="1">
          <a:blip r:embed="rId5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ble&#10;&#10;Description automatically generated" id="887" name="Google Shape;88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4471" y="802637"/>
            <a:ext cx="392275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application&#10;&#10;Description automatically generated" id="888" name="Google Shape;888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18727" y="779453"/>
            <a:ext cx="52252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Hasil Proses Normalisasi</a:t>
            </a:r>
            <a:endParaRPr/>
          </a:p>
        </p:txBody>
      </p:sp>
      <p:sp>
        <p:nvSpPr>
          <p:cNvPr id="890" name="Google Shape;890;p57"/>
          <p:cNvSpPr/>
          <p:nvPr/>
        </p:nvSpPr>
        <p:spPr>
          <a:xfrm>
            <a:off x="2661719" y="373763"/>
            <a:ext cx="1638678" cy="715224"/>
          </a:xfrm>
          <a:prstGeom prst="wedgeRoundRectCallout">
            <a:avLst>
              <a:gd fmla="val -104258" name="adj1"/>
              <a:gd fmla="val 124525" name="adj2"/>
              <a:gd fmla="val 16667" name="adj3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asli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57"/>
          <p:cNvSpPr/>
          <p:nvPr/>
        </p:nvSpPr>
        <p:spPr>
          <a:xfrm>
            <a:off x="4581102" y="445025"/>
            <a:ext cx="1638678" cy="715224"/>
          </a:xfrm>
          <a:prstGeom prst="wedgeRoundRectCallout">
            <a:avLst>
              <a:gd fmla="val 30549" name="adj1"/>
              <a:gd fmla="val 129588" name="adj2"/>
              <a:gd fmla="val 16667" name="adj3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hasil normalisasi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2" name="Google Shape;892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01253" y="-225666"/>
            <a:ext cx="1301194" cy="799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57"/>
          <p:cNvPicPr preferRelativeResize="0"/>
          <p:nvPr/>
        </p:nvPicPr>
        <p:blipFill rotWithShape="1">
          <a:blip r:embed="rId6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58"/>
          <p:cNvSpPr txBox="1"/>
          <p:nvPr>
            <p:ph idx="1" type="body"/>
          </p:nvPr>
        </p:nvSpPr>
        <p:spPr>
          <a:xfrm>
            <a:off x="311699" y="1152474"/>
            <a:ext cx="8280039" cy="38269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Pada studi kasus ini kita akan melakukan Pengkoden atas fitur “marital” pada dataset bank-full-data-CSV seperti pada modul sebelumnya. Ikut cara sbb. :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42900" lvl="0" marL="48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US"/>
              <a:t>Buka proses baru, Load Data / Import Dataset yang suah disediakan nama file : </a:t>
            </a:r>
            <a:r>
              <a:rPr i="1" lang="en-US"/>
              <a:t>bank-full-data.CSV</a:t>
            </a:r>
            <a:endParaRPr i="1"/>
          </a:p>
          <a:p>
            <a:pPr indent="-342900" lvl="0" marL="48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US"/>
              <a:t>Gunakan / Pilih proses Type 🡪 </a:t>
            </a:r>
            <a:r>
              <a:rPr b="1" lang="en-US"/>
              <a:t>Nominal-to-numerical </a:t>
            </a:r>
            <a:r>
              <a:rPr lang="en-US"/>
              <a:t>(Anda bisa melakukan pencarian di menu Operator). Lengkapi parameter yang diperlukan untuk proses Normalisasi :</a:t>
            </a:r>
            <a:endParaRPr/>
          </a:p>
          <a:p>
            <a:pPr indent="-342900" lvl="1" marL="939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lang="en-US"/>
              <a:t>Attribut file type : </a:t>
            </a:r>
            <a:r>
              <a:rPr b="1" i="1" lang="en-US"/>
              <a:t>single </a:t>
            </a:r>
            <a:endParaRPr/>
          </a:p>
          <a:p>
            <a:pPr indent="-342900" lvl="1" marL="939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lang="en-US"/>
              <a:t>Attribute: </a:t>
            </a:r>
            <a:r>
              <a:rPr b="1" i="1" lang="en-US"/>
              <a:t>marital</a:t>
            </a:r>
            <a:endParaRPr/>
          </a:p>
          <a:p>
            <a:pPr indent="-342900" lvl="1" marL="939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lang="en-US"/>
              <a:t>Coding type : </a:t>
            </a:r>
            <a:r>
              <a:rPr b="1" i="1" lang="en-US"/>
              <a:t>unique integer</a:t>
            </a:r>
            <a:endParaRPr/>
          </a:p>
          <a:p>
            <a:pPr indent="-342900" lvl="0" marL="48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US"/>
              <a:t>Jalankan proses, perhatikan hasilnya seperti berikut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Catatan*: Proses ditengah adalah “select”, untuk memilih instan data (baris) yang akan dilakukan binning. Pada proses ini dari 45.000 lebih data, dipilih 10.000 yang pertama</a:t>
            </a:r>
            <a:endParaRPr/>
          </a:p>
          <a:p>
            <a:pPr indent="-266700" lvl="1" marL="939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t/>
            </a:r>
            <a:endParaRPr b="1"/>
          </a:p>
        </p:txBody>
      </p:sp>
      <p:sp>
        <p:nvSpPr>
          <p:cNvPr id="899" name="Google Shape;899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000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Pengkodean Label atau Pengkodean Ordinal</a:t>
            </a:r>
            <a:endParaRPr/>
          </a:p>
        </p:txBody>
      </p:sp>
      <p:pic>
        <p:nvPicPr>
          <p:cNvPr id="900" name="Google Shape;90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1253" y="-225666"/>
            <a:ext cx="1301194" cy="799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8"/>
          <p:cNvPicPr preferRelativeResize="0"/>
          <p:nvPr/>
        </p:nvPicPr>
        <p:blipFill rotWithShape="1">
          <a:blip r:embed="rId4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Konfigurasi Proses ”Nominal-to-numerical” pada antar muka rapid miner</a:t>
            </a:r>
            <a:endParaRPr/>
          </a:p>
        </p:txBody>
      </p:sp>
      <p:sp>
        <p:nvSpPr>
          <p:cNvPr id="907" name="Google Shape;907;p59"/>
          <p:cNvSpPr/>
          <p:nvPr/>
        </p:nvSpPr>
        <p:spPr>
          <a:xfrm>
            <a:off x="4237022" y="3413156"/>
            <a:ext cx="1548142" cy="461727"/>
          </a:xfrm>
          <a:prstGeom prst="wedgeRectCallout">
            <a:avLst>
              <a:gd fmla="val -79963" name="adj1"/>
              <a:gd fmla="val -78677" name="adj2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Pemilian 10.000 sampel pertama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aphical user interface, application&#10;&#10;Description automatically generated" id="908" name="Google Shape;908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822626"/>
            <a:ext cx="7772400" cy="4229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1253" y="-225666"/>
            <a:ext cx="1301194" cy="799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59"/>
          <p:cNvPicPr preferRelativeResize="0"/>
          <p:nvPr/>
        </p:nvPicPr>
        <p:blipFill rotWithShape="1">
          <a:blip r:embed="rId5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Data Transformation</a:t>
            </a:r>
            <a:endParaRPr/>
          </a:p>
        </p:txBody>
      </p:sp>
      <p:sp>
        <p:nvSpPr>
          <p:cNvPr id="359" name="Google Shape;359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9999"/>
              <a:buChar char="●"/>
            </a:pPr>
            <a:r>
              <a:rPr lang="en-US" sz="2800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Representasi Fitur atau Pembelajaran Fitur: 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3333"/>
              <a:buFont typeface="Arial"/>
              <a:buChar char="•"/>
            </a:pPr>
            <a:r>
              <a:rPr lang="en-US" sz="2400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Teknik-Teknik yang memungkinkan sistem bekerja otomatis menemukan representasi yang diperlukan (untuk deteksi fitur atau klasifikasi dari dataset),</a:t>
            </a:r>
            <a:endParaRPr sz="2400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317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1799"/>
              <a:buFont typeface="Arial"/>
              <a:buChar char="•"/>
            </a:pPr>
            <a:r>
              <a:rPr lang="en-US" sz="2445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menggantikan rekayasa fitur manual, dan </a:t>
            </a:r>
            <a:endParaRPr sz="2445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317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1799"/>
              <a:buFont typeface="Arial"/>
              <a:buChar char="•"/>
            </a:pPr>
            <a:r>
              <a:rPr lang="en-US" sz="2445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memungkinkan mesin mempelajari fitur dan menggunakannya untuk melakukan tugas tertentu.</a:t>
            </a:r>
            <a:endParaRPr sz="2445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1428"/>
              <a:buNone/>
            </a:pPr>
            <a:r>
              <a:t/>
            </a:r>
            <a:endParaRPr sz="2800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59999"/>
              <a:buChar char="●"/>
            </a:pPr>
            <a:r>
              <a:rPr lang="en-US" sz="2800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Rekayasa Fitur: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3333"/>
              <a:buFont typeface="Arial"/>
              <a:buChar char="•"/>
            </a:pPr>
            <a:r>
              <a:rPr lang="en-US" sz="2400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Proses mengubah data mentah menjadi fitur yang:</a:t>
            </a:r>
            <a:endParaRPr sz="2400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5836"/>
              <a:buFont typeface="Arial"/>
              <a:buChar char="•"/>
            </a:pPr>
            <a:r>
              <a:rPr lang="en-US" sz="2330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Mewakili masalah mendasar ke model prediktif, </a:t>
            </a:r>
            <a:endParaRPr sz="2330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5836"/>
              <a:buFont typeface="Arial"/>
              <a:buChar char="•"/>
            </a:pPr>
            <a:r>
              <a:rPr lang="en-US" sz="2330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menghasilkan akurasi model yang lebih baik pada data yang tidak terlihat.</a:t>
            </a:r>
            <a:endParaRPr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42857"/>
              <a:buNone/>
            </a:pPr>
            <a:r>
              <a:t/>
            </a:r>
            <a:endParaRPr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360" name="Google Shape;360;p6"/>
          <p:cNvSpPr txBox="1"/>
          <p:nvPr/>
        </p:nvSpPr>
        <p:spPr>
          <a:xfrm>
            <a:off x="1027" y="4881315"/>
            <a:ext cx="3735900" cy="19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US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US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1" name="Google Shape;361;p6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&#10;&#10;Description automatically generated" id="915" name="Google Shape;91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02637"/>
            <a:ext cx="528972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application&#10;&#10;Description automatically generated" id="916" name="Google Shape;916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63887" y="338803"/>
            <a:ext cx="43994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Hasil Proses Pengkodean</a:t>
            </a:r>
            <a:endParaRPr/>
          </a:p>
        </p:txBody>
      </p:sp>
      <p:sp>
        <p:nvSpPr>
          <p:cNvPr id="918" name="Google Shape;918;p60"/>
          <p:cNvSpPr/>
          <p:nvPr/>
        </p:nvSpPr>
        <p:spPr>
          <a:xfrm>
            <a:off x="2661719" y="373763"/>
            <a:ext cx="1638678" cy="715224"/>
          </a:xfrm>
          <a:prstGeom prst="wedgeRoundRectCallout">
            <a:avLst>
              <a:gd fmla="val 15235" name="adj1"/>
              <a:gd fmla="val 181346" name="adj2"/>
              <a:gd fmla="val 16667" name="adj3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asli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60"/>
          <p:cNvSpPr/>
          <p:nvPr/>
        </p:nvSpPr>
        <p:spPr>
          <a:xfrm>
            <a:off x="4581102" y="445025"/>
            <a:ext cx="1638678" cy="715224"/>
          </a:xfrm>
          <a:prstGeom prst="wedgeRoundRectCallout">
            <a:avLst>
              <a:gd fmla="val 97623" name="adj1"/>
              <a:gd fmla="val 79718" name="adj2"/>
              <a:gd fmla="val 16667" name="adj3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hasil pengkodean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0" name="Google Shape;920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01253" y="-225666"/>
            <a:ext cx="1301194" cy="799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60"/>
          <p:cNvPicPr preferRelativeResize="0"/>
          <p:nvPr/>
        </p:nvPicPr>
        <p:blipFill rotWithShape="1">
          <a:blip r:embed="rId6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61"/>
          <p:cNvSpPr txBox="1"/>
          <p:nvPr>
            <p:ph idx="1" type="body"/>
          </p:nvPr>
        </p:nvSpPr>
        <p:spPr>
          <a:xfrm>
            <a:off x="311699" y="1152474"/>
            <a:ext cx="8280039" cy="38269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n-US"/>
              <a:t>Jika diperhatikan dataset </a:t>
            </a:r>
            <a:r>
              <a:rPr i="1" lang="en-US"/>
              <a:t>bank-full-data.CSV, </a:t>
            </a:r>
            <a:r>
              <a:rPr lang="en-US"/>
              <a:t>maka akan terlihat beberapa attribute/fitur tidak berguna untuk proses mining (klasifikasi, regresi, clustering) karena nilainya semua sama untuk semua instan (individu) data. Attribut-2 seperti ini perlu dihilangkan sehingga proses tidak mubazir. 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t/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n-US"/>
              <a:t>Pada studi kasus ini kita akan melakukan meninggalkan fitur-fitur yang tidak berguna, dalam hal ini “contact” dan “pdays” pada dataset bank-full-data-CSV seperti pada modul sebelumnya. Ikut cara sbb. :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t/>
            </a:r>
            <a:endParaRPr/>
          </a:p>
          <a:p>
            <a:pPr indent="-342900" lvl="0" marL="48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108"/>
              <a:buFont typeface="Arial"/>
              <a:buAutoNum type="arabicPeriod"/>
            </a:pPr>
            <a:r>
              <a:rPr lang="en-US"/>
              <a:t>Buka proses baru, Load Data / Import Dataset yang suah disediakan nama file : </a:t>
            </a:r>
            <a:r>
              <a:rPr i="1" lang="en-US"/>
              <a:t>bank-full-data.CSV</a:t>
            </a:r>
            <a:endParaRPr i="1"/>
          </a:p>
          <a:p>
            <a:pPr indent="-342900" lvl="0" marL="48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108"/>
              <a:buFont typeface="Arial"/>
              <a:buAutoNum type="arabicPeriod"/>
            </a:pPr>
            <a:r>
              <a:rPr lang="en-US"/>
              <a:t>Gunakan / Pilih proses Attribute🡪Selection 🡪 </a:t>
            </a:r>
            <a:r>
              <a:rPr b="1" lang="en-US"/>
              <a:t>Select Attribute </a:t>
            </a:r>
            <a:r>
              <a:rPr lang="en-US"/>
              <a:t>(Anda bisa melakukan pencarian di menu Operator). Lengkapi parameter yang diperlukan untuk proses Normalisasi :</a:t>
            </a:r>
            <a:endParaRPr/>
          </a:p>
          <a:p>
            <a:pPr indent="-342900" lvl="1" marL="939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108"/>
              <a:buFont typeface="Arial"/>
              <a:buAutoNum type="arabicPeriod"/>
            </a:pPr>
            <a:r>
              <a:rPr lang="en-US"/>
              <a:t>Attribut file type : </a:t>
            </a:r>
            <a:r>
              <a:rPr b="1" i="1" lang="en-US"/>
              <a:t>subset  (bisa lebih dari satu attribute)</a:t>
            </a:r>
            <a:endParaRPr/>
          </a:p>
          <a:p>
            <a:pPr indent="-342900" lvl="1" marL="939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108"/>
              <a:buFont typeface="Arial"/>
              <a:buAutoNum type="arabicPeriod"/>
            </a:pPr>
            <a:r>
              <a:rPr lang="en-US"/>
              <a:t>Attribute: </a:t>
            </a:r>
            <a:r>
              <a:rPr b="1" i="1" lang="en-US"/>
              <a:t>select attribute (akan muncul pop up windows pemillihan attribute yg akan kita gunakan untuk peroses selanjutnya)</a:t>
            </a:r>
            <a:endParaRPr/>
          </a:p>
          <a:p>
            <a:pPr indent="-342900" lvl="1" marL="939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108"/>
              <a:buFont typeface="Arial"/>
              <a:buAutoNum type="arabicPeriod"/>
            </a:pPr>
            <a:r>
              <a:rPr lang="en-US"/>
              <a:t>Coding type : </a:t>
            </a:r>
            <a:r>
              <a:rPr b="1" i="1" lang="en-US"/>
              <a:t>unique integer</a:t>
            </a:r>
            <a:endParaRPr/>
          </a:p>
          <a:p>
            <a:pPr indent="-342900" lvl="0" marL="48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108"/>
              <a:buFont typeface="Arial"/>
              <a:buAutoNum type="arabicPeriod"/>
            </a:pPr>
            <a:r>
              <a:rPr lang="en-US"/>
              <a:t>Jalankan proses, perhatikan hasilnya seperti berikut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t/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n-US"/>
              <a:t>Catatan*: Proses ditengah adalah “select”, untuk memilih instan data (baris) yang akan dilakukan binning. Pada proses ini dari 45.000 lebih data, dipilih 10.000 yang pertama</a:t>
            </a:r>
            <a:endParaRPr/>
          </a:p>
          <a:p>
            <a:pPr indent="-266700" lvl="1" marL="939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108"/>
              <a:buFont typeface="Arial"/>
              <a:buNone/>
            </a:pPr>
            <a:r>
              <a:t/>
            </a:r>
            <a:endParaRPr b="1"/>
          </a:p>
        </p:txBody>
      </p:sp>
      <p:sp>
        <p:nvSpPr>
          <p:cNvPr id="927" name="Google Shape;927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000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Meninggalkan fitur-fitur yang tidak berpengaruh</a:t>
            </a:r>
            <a:endParaRPr sz="2000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928" name="Google Shape;92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1253" y="-225666"/>
            <a:ext cx="1301194" cy="799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61"/>
          <p:cNvPicPr preferRelativeResize="0"/>
          <p:nvPr/>
        </p:nvPicPr>
        <p:blipFill rotWithShape="1">
          <a:blip r:embed="rId4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Konfigurasi Proses ”Select Attribute” pada antar muka rapid miner</a:t>
            </a:r>
            <a:endParaRPr/>
          </a:p>
        </p:txBody>
      </p:sp>
      <p:sp>
        <p:nvSpPr>
          <p:cNvPr id="935" name="Google Shape;935;p62"/>
          <p:cNvSpPr/>
          <p:nvPr/>
        </p:nvSpPr>
        <p:spPr>
          <a:xfrm>
            <a:off x="4237022" y="3413156"/>
            <a:ext cx="1548142" cy="461727"/>
          </a:xfrm>
          <a:prstGeom prst="wedgeRectCallout">
            <a:avLst>
              <a:gd fmla="val -79963" name="adj1"/>
              <a:gd fmla="val -78677" name="adj2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Pemilian 10.000 sampel pertama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6" name="Google Shape;936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182" y="800260"/>
            <a:ext cx="7772400" cy="4343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1253" y="-225666"/>
            <a:ext cx="1301194" cy="799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62"/>
          <p:cNvPicPr preferRelativeResize="0"/>
          <p:nvPr/>
        </p:nvPicPr>
        <p:blipFill rotWithShape="1">
          <a:blip r:embed="rId5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Pop up Windows Proses ”Select Attribute” pada antar muka rapid miner</a:t>
            </a:r>
            <a:endParaRPr/>
          </a:p>
        </p:txBody>
      </p:sp>
      <p:sp>
        <p:nvSpPr>
          <p:cNvPr id="944" name="Google Shape;944;p63"/>
          <p:cNvSpPr/>
          <p:nvPr/>
        </p:nvSpPr>
        <p:spPr>
          <a:xfrm>
            <a:off x="4237022" y="3413156"/>
            <a:ext cx="1548142" cy="461727"/>
          </a:xfrm>
          <a:prstGeom prst="wedgeRectCallout">
            <a:avLst>
              <a:gd fmla="val -79963" name="adj1"/>
              <a:gd fmla="val -78677" name="adj2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Pemilian 10.000 sampel pertama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aphical user interface, application, chat or text message&#10;&#10;Description automatically generated" id="945" name="Google Shape;94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939" y="815018"/>
            <a:ext cx="7772400" cy="466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1253" y="-225666"/>
            <a:ext cx="1301194" cy="799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63"/>
          <p:cNvPicPr preferRelativeResize="0"/>
          <p:nvPr/>
        </p:nvPicPr>
        <p:blipFill rotWithShape="1">
          <a:blip r:embed="rId5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Hasil Proses Penyeleksian Fotur</a:t>
            </a:r>
            <a:endParaRPr/>
          </a:p>
        </p:txBody>
      </p:sp>
      <p:pic>
        <p:nvPicPr>
          <p:cNvPr descr="Graphical user interface, table&#10;&#10;Description automatically generated" id="953" name="Google Shape;95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71813"/>
            <a:ext cx="6332993" cy="31998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application, table&#10;&#10;Description automatically generated" id="954" name="Google Shape;954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0359" y="1490483"/>
            <a:ext cx="5551318" cy="3445327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64"/>
          <p:cNvSpPr/>
          <p:nvPr/>
        </p:nvSpPr>
        <p:spPr>
          <a:xfrm>
            <a:off x="2661719" y="373763"/>
            <a:ext cx="1638678" cy="715224"/>
          </a:xfrm>
          <a:prstGeom prst="wedgeRoundRectCallout">
            <a:avLst>
              <a:gd fmla="val -97621" name="adj1"/>
              <a:gd fmla="val 129632" name="adj2"/>
              <a:gd fmla="val 16667" name="adj3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asli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64"/>
          <p:cNvSpPr/>
          <p:nvPr/>
        </p:nvSpPr>
        <p:spPr>
          <a:xfrm>
            <a:off x="4581101" y="445025"/>
            <a:ext cx="3042323" cy="715224"/>
          </a:xfrm>
          <a:prstGeom prst="wedgeRoundRectCallout">
            <a:avLst>
              <a:gd fmla="val 4086" name="adj1"/>
              <a:gd fmla="val 178372" name="adj2"/>
              <a:gd fmla="val 16667" name="adj3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hasil pemilihan fitur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7" name="Google Shape;957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01253" y="-225666"/>
            <a:ext cx="1301194" cy="799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64"/>
          <p:cNvPicPr preferRelativeResize="0"/>
          <p:nvPr/>
        </p:nvPicPr>
        <p:blipFill rotWithShape="1">
          <a:blip r:embed="rId6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65"/>
          <p:cNvSpPr txBox="1"/>
          <p:nvPr>
            <p:ph idx="1" type="body"/>
          </p:nvPr>
        </p:nvSpPr>
        <p:spPr>
          <a:xfrm>
            <a:off x="311699" y="1152474"/>
            <a:ext cx="8280039" cy="38269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Dengan menggunakan dataset </a:t>
            </a:r>
            <a:r>
              <a:rPr i="1" lang="en-US"/>
              <a:t>bank-full-data-CSV </a:t>
            </a:r>
            <a:r>
              <a:rPr lang="en-US"/>
              <a:t>seperti pada modul sebelumnya, lakukan analisis dan pemahaman data / tiap attribut untuk kemudian dilakukan rekonstruksi data: 1. Binning, 2. Penskalaan, 3. Normalisasi, dan 4. Pemililhan attribute. Kerjakan Latihan/tugas berikut: 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42900" lvl="0" marL="48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US"/>
              <a:t>Berikan/uraikan hasil analisis anda dan alasan mengapa masing-masing attribute yang ditentukan cocok / sesuai untuk dilakukan proses rekonstruksi data tersebut. </a:t>
            </a:r>
            <a:endParaRPr/>
          </a:p>
          <a:p>
            <a:pPr indent="-254000" lvl="0" marL="48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42900" lvl="0" marL="48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US"/>
              <a:t>Dari hasil setiap proses re-konstruksi data, lakukan analisis dan pemahaman data dan berikan uraian/penjelasan. </a:t>
            </a:r>
            <a:endParaRPr/>
          </a:p>
          <a:p>
            <a:pPr indent="0" lvl="1" marL="596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Petunjuk : Anda bisa melihat/ mengelaborasi pola tiap – tiap attribute hasil secara sendiri – sendiri atau terpisah. Anda bisa melakukan analisis korelasi antar attribute, dll. </a:t>
            </a:r>
            <a:endParaRPr/>
          </a:p>
          <a:p>
            <a:pPr indent="-266700" lvl="1" marL="939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t/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4" name="Google Shape;964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000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Tugas / Latihan</a:t>
            </a:r>
            <a:endParaRPr/>
          </a:p>
        </p:txBody>
      </p:sp>
      <p:pic>
        <p:nvPicPr>
          <p:cNvPr id="965" name="Google Shape;965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1253" y="-225666"/>
            <a:ext cx="1301194" cy="799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65"/>
          <p:cNvPicPr preferRelativeResize="0"/>
          <p:nvPr/>
        </p:nvPicPr>
        <p:blipFill rotWithShape="1">
          <a:blip r:embed="rId4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i="0" lang="en-US" sz="2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Summary</a:t>
            </a:r>
            <a:endParaRPr/>
          </a:p>
        </p:txBody>
      </p:sp>
      <p:sp>
        <p:nvSpPr>
          <p:cNvPr id="972" name="Google Shape;972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3363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Char char="●"/>
            </a:pPr>
            <a:r>
              <a:rPr lang="en-US"/>
              <a:t>Transformasi Data adalah bagian dari Data Preparation</a:t>
            </a:r>
            <a:endParaRPr/>
          </a:p>
          <a:p>
            <a:pPr indent="-33363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Char char="●"/>
            </a:pPr>
            <a:r>
              <a:rPr lang="en-US"/>
              <a:t>Membutuhkan pengetahuan dasar dan detail serta waktu yang mayoritas untuk menjamin data yang akan dianalisis sebersih mungkin</a:t>
            </a:r>
            <a:endParaRPr/>
          </a:p>
          <a:p>
            <a:pPr indent="-33363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Char char="●"/>
            </a:pPr>
            <a:r>
              <a:rPr lang="en-US"/>
              <a:t>Transformasi data dapat menggunakan beberapa teknik rekayasa fitur (feature engineering)</a:t>
            </a:r>
            <a:endParaRPr/>
          </a:p>
          <a:p>
            <a:pPr indent="-33363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Char char="●"/>
            </a:pPr>
            <a:r>
              <a:rPr lang="en-US"/>
              <a:t>Normalisasi, Standardisasi adalah bagian proses atau tahapan yang diperlukan untuk mentransformasi data</a:t>
            </a:r>
            <a:endParaRPr/>
          </a:p>
          <a:p>
            <a:pPr indent="-33363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Char char="●"/>
            </a:pPr>
            <a:r>
              <a:rPr lang="en-US"/>
              <a:t>Selain data terstruktur, transformasi data juga krusial dilakukan untuk data yang semi terstruktur dan tidak terstruktur (unstructured) seperti teks, image, audio dan video</a:t>
            </a:r>
            <a:endParaRPr/>
          </a:p>
          <a:p>
            <a:pPr indent="-33363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Char char="●"/>
            </a:pPr>
            <a:r>
              <a:rPr lang="en-US"/>
              <a:t>Data tidak terstruktur menjadi mayoritas dan tantangan sendiri dalam proses transformasi data di Data Science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None/>
            </a:pPr>
            <a:r>
              <a:t/>
            </a:r>
            <a:endParaRPr/>
          </a:p>
        </p:txBody>
      </p:sp>
      <p:sp>
        <p:nvSpPr>
          <p:cNvPr id="973" name="Google Shape;973;p66"/>
          <p:cNvSpPr txBox="1"/>
          <p:nvPr/>
        </p:nvSpPr>
        <p:spPr>
          <a:xfrm>
            <a:off x="9993" y="4831975"/>
            <a:ext cx="769938" cy="3115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5"/>
              <a:buFont typeface="Arial"/>
              <a:buNone/>
            </a:pPr>
            <a:r>
              <a:rPr b="0" i="0" lang="en-US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US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4" name="Google Shape;97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1253" y="-225666"/>
            <a:ext cx="1301194" cy="799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66"/>
          <p:cNvPicPr preferRelativeResize="0"/>
          <p:nvPr/>
        </p:nvPicPr>
        <p:blipFill rotWithShape="1">
          <a:blip r:embed="rId4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i="0" lang="en-US" sz="2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Referensi</a:t>
            </a:r>
            <a:endParaRPr/>
          </a:p>
        </p:txBody>
      </p:sp>
      <p:sp>
        <p:nvSpPr>
          <p:cNvPr id="981" name="Google Shape;981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429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5141"/>
              <a:buChar char="●"/>
            </a:pPr>
            <a:r>
              <a:rPr lang="en-US" sz="1555">
                <a:solidFill>
                  <a:srgbClr val="BFBFBF"/>
                </a:solidFill>
                <a:latin typeface="Overlock"/>
                <a:ea typeface="Overlock"/>
                <a:cs typeface="Overlock"/>
                <a:sym typeface="Overlock"/>
              </a:rPr>
              <a:t>https://www.ucl.ac.uk/population-health-sciences/sites/population-health-sciences/files/quartagno_1.pdf</a:t>
            </a:r>
            <a:endParaRPr sz="1555">
              <a:solidFill>
                <a:srgbClr val="BFBFB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3429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5141"/>
              <a:buChar char="●"/>
            </a:pPr>
            <a:r>
              <a:rPr lang="en-US" sz="1555">
                <a:solidFill>
                  <a:srgbClr val="BFBFBF"/>
                </a:solidFill>
                <a:latin typeface="Overlock"/>
                <a:ea typeface="Overlock"/>
                <a:cs typeface="Overlock"/>
                <a:sym typeface="Overlock"/>
              </a:rPr>
              <a:t>https://rianneschouten.github.io/missing_data_science/assets/blogpost/blogpost.html</a:t>
            </a:r>
            <a:endParaRPr/>
          </a:p>
          <a:p>
            <a:pPr indent="-3429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5141"/>
              <a:buChar char="●"/>
            </a:pPr>
            <a:r>
              <a:rPr lang="en-US" sz="1555">
                <a:solidFill>
                  <a:srgbClr val="A5A5A5"/>
                </a:solidFill>
                <a:latin typeface="Overlock"/>
                <a:ea typeface="Overlock"/>
                <a:cs typeface="Overlock"/>
                <a:sym typeface="Overlock"/>
              </a:rPr>
              <a:t>https://towardsdatascience.com/tf-term-frequency-idf-inverse-document-frequency-from-scratch-in-python-6c2b61b78558</a:t>
            </a:r>
            <a:endParaRPr/>
          </a:p>
          <a:p>
            <a:pPr indent="-3429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5141"/>
              <a:buChar char="●"/>
            </a:pPr>
            <a:r>
              <a:rPr lang="en-US" sz="1555">
                <a:solidFill>
                  <a:srgbClr val="A5A5A5"/>
                </a:solidFill>
                <a:latin typeface="Overlock"/>
                <a:ea typeface="Overlock"/>
                <a:cs typeface="Overlock"/>
                <a:sym typeface="Overlock"/>
              </a:rPr>
              <a:t>https://dataaspirant.com/nlp-text-preprocessing-techniques-implementation-python</a:t>
            </a:r>
            <a:endParaRPr/>
          </a:p>
          <a:p>
            <a:pPr indent="-3429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5141"/>
              <a:buChar char="●"/>
            </a:pPr>
            <a:r>
              <a:rPr lang="en-US" sz="1555">
                <a:solidFill>
                  <a:srgbClr val="BCBCBC"/>
                </a:solidFill>
                <a:latin typeface="Overlock"/>
                <a:ea typeface="Overlock"/>
                <a:cs typeface="Overlock"/>
                <a:sym typeface="Overlock"/>
              </a:rPr>
              <a:t>https://www.oreilly.com/library/view/blueprints-for-text/9781492074076/assets/btap_0401.png</a:t>
            </a:r>
            <a:endParaRPr/>
          </a:p>
          <a:p>
            <a:pPr indent="-3429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5141"/>
              <a:buChar char="●"/>
            </a:pPr>
            <a:r>
              <a:rPr lang="en-US" sz="1555">
                <a:solidFill>
                  <a:srgbClr val="A5A5A5"/>
                </a:solidFill>
                <a:latin typeface="Overlock"/>
                <a:ea typeface="Overlock"/>
                <a:cs typeface="Overlock"/>
                <a:sym typeface="Overlock"/>
              </a:rPr>
              <a:t>https://monkeylearn.com/unstructured-data</a:t>
            </a:r>
            <a:endParaRPr/>
          </a:p>
          <a:p>
            <a:pPr indent="-3429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5141"/>
              <a:buChar char="●"/>
            </a:pPr>
            <a:r>
              <a:rPr lang="en-US" sz="1555">
                <a:solidFill>
                  <a:srgbClr val="BFBFBF"/>
                </a:solidFill>
                <a:latin typeface="Overlock"/>
                <a:ea typeface="Overlock"/>
                <a:cs typeface="Overlock"/>
                <a:sym typeface="Overlock"/>
              </a:rPr>
              <a:t>https://medium.com/machine-learning-id/melakukan-feature-scaling-pada-dataset-229531bb08de</a:t>
            </a:r>
            <a:endParaRPr sz="1555">
              <a:solidFill>
                <a:srgbClr val="BCBCBC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3429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5141"/>
              <a:buChar char="●"/>
            </a:pPr>
            <a:r>
              <a:rPr lang="en-US" sz="1555">
                <a:solidFill>
                  <a:srgbClr val="BFBFBF"/>
                </a:solidFill>
                <a:latin typeface="Overlock"/>
                <a:ea typeface="Overlock"/>
                <a:cs typeface="Overlock"/>
                <a:sym typeface="Overlock"/>
              </a:rPr>
              <a:t>https://protobi.com/post/extreme-values-winsorize-trim-or-retain</a:t>
            </a:r>
            <a:endParaRPr/>
          </a:p>
          <a:p>
            <a:pPr indent="-3429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5141"/>
              <a:buChar char="●"/>
            </a:pPr>
            <a:r>
              <a:rPr lang="en-US" sz="1555">
                <a:solidFill>
                  <a:srgbClr val="BFBFBF"/>
                </a:solidFill>
              </a:rPr>
              <a:t>https://heartbeat.fritz.ai/hands-on-with-feature-engineering-techniques-dealing-with-outliers-fcc9f57cb63b</a:t>
            </a:r>
            <a:endParaRPr sz="1555">
              <a:solidFill>
                <a:srgbClr val="BFBFBF"/>
              </a:solidFill>
            </a:endParaRPr>
          </a:p>
          <a:p>
            <a:pPr indent="-3429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5141"/>
              <a:buChar char="●"/>
            </a:pPr>
            <a:r>
              <a:rPr lang="en-US" sz="1555">
                <a:solidFill>
                  <a:srgbClr val="BFBFBF"/>
                </a:solidFill>
              </a:rPr>
              <a:t>https://www.analyticsvidhya.com/blog/2021/05/detecting-and-treating-outliers-treating-the-odd-one-out/</a:t>
            </a:r>
            <a:endParaRPr sz="1555">
              <a:solidFill>
                <a:srgbClr val="BFBFBF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5141"/>
              <a:buNone/>
            </a:pPr>
            <a:r>
              <a:t/>
            </a:r>
            <a:endParaRPr sz="1555"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982" name="Google Shape;982;p67"/>
          <p:cNvSpPr txBox="1"/>
          <p:nvPr/>
        </p:nvSpPr>
        <p:spPr>
          <a:xfrm>
            <a:off x="9993" y="4831975"/>
            <a:ext cx="769938" cy="3115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5"/>
              <a:buFont typeface="Arial"/>
              <a:buNone/>
            </a:pPr>
            <a:r>
              <a:rPr b="0" i="0" lang="en-US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US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3" name="Google Shape;983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1253" y="-225666"/>
            <a:ext cx="1301194" cy="799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67"/>
          <p:cNvPicPr preferRelativeResize="0"/>
          <p:nvPr/>
        </p:nvPicPr>
        <p:blipFill rotWithShape="1">
          <a:blip r:embed="rId4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3570"/>
        </a:solidFill>
      </p:bgPr>
    </p:bg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6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Terima Kasih</a:t>
            </a:r>
            <a:endParaRPr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90" name="Google Shape;990;p68"/>
          <p:cNvSpPr txBox="1"/>
          <p:nvPr>
            <p:ph idx="1" type="subTitle"/>
          </p:nvPr>
        </p:nvSpPr>
        <p:spPr>
          <a:xfrm>
            <a:off x="3406000" y="1582625"/>
            <a:ext cx="31203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27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US" sz="27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27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991" name="Google Shape;991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6425" y="2616975"/>
            <a:ext cx="5938276" cy="12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68"/>
          <p:cNvPicPr preferRelativeResize="0"/>
          <p:nvPr/>
        </p:nvPicPr>
        <p:blipFill rotWithShape="1">
          <a:blip r:embed="rId4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lang="en-US" sz="2800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Pengertian Transformasi Data</a:t>
            </a:r>
            <a:endParaRPr/>
          </a:p>
        </p:txBody>
      </p:sp>
      <p:sp>
        <p:nvSpPr>
          <p:cNvPr id="367" name="Google Shape;367;p7"/>
          <p:cNvSpPr txBox="1"/>
          <p:nvPr>
            <p:ph idx="1" type="body"/>
          </p:nvPr>
        </p:nvSpPr>
        <p:spPr>
          <a:xfrm>
            <a:off x="311700" y="1152475"/>
            <a:ext cx="4129845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59999"/>
              <a:buFont typeface="Arial"/>
              <a:buChar char="●"/>
            </a:pPr>
            <a:r>
              <a:rPr lang="en-US" sz="2800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Transformasi Data adalah prosedur untuk mengubah, memformat, menskalakan &amp; membersihkan data mentah (dari format sumber) dalam format tertentu yang diperlukan, baik itu aplikasi, sistem, algoritme, atau model pembelajaran mesin.</a:t>
            </a:r>
            <a:endParaRPr/>
          </a:p>
        </p:txBody>
      </p:sp>
      <p:sp>
        <p:nvSpPr>
          <p:cNvPr id="368" name="Google Shape;368;p7"/>
          <p:cNvSpPr txBox="1"/>
          <p:nvPr>
            <p:ph idx="2" type="subTitle"/>
          </p:nvPr>
        </p:nvSpPr>
        <p:spPr>
          <a:xfrm>
            <a:off x="1027" y="4881315"/>
            <a:ext cx="3735900" cy="19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Data Transformation in Data Mining - Javatpoint" id="369" name="Google Shape;36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1545" y="1248038"/>
            <a:ext cx="4613928" cy="2742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7"/>
          <p:cNvPicPr preferRelativeResize="0"/>
          <p:nvPr/>
        </p:nvPicPr>
        <p:blipFill rotWithShape="1">
          <a:blip r:embed="rId4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Mengatasi (</a:t>
            </a:r>
            <a:r>
              <a:rPr i="1" lang="en-US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Handling</a:t>
            </a:r>
            <a:r>
              <a:rPr lang="en-US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) </a:t>
            </a:r>
            <a:r>
              <a:rPr i="1" lang="en-US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Outlier </a:t>
            </a:r>
            <a:r>
              <a:rPr lang="en-US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(HO)</a:t>
            </a:r>
            <a:endParaRPr/>
          </a:p>
        </p:txBody>
      </p:sp>
      <p:sp>
        <p:nvSpPr>
          <p:cNvPr id="376" name="Google Shape;376;p8"/>
          <p:cNvSpPr txBox="1"/>
          <p:nvPr/>
        </p:nvSpPr>
        <p:spPr>
          <a:xfrm>
            <a:off x="311700" y="1122428"/>
            <a:ext cx="4260300" cy="33099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7500"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Definisi </a:t>
            </a:r>
            <a:r>
              <a:rPr b="0" i="1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Outlier</a:t>
            </a: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89743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Titik data yang sangat berbeda dari data lainnya.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89743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Pengamatan yang menyimpang dari pola keseluruhan pada sampel.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Penyebab: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89743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Error percobaan, salah input, error instrumen, kesengajaan (untuk pengujian), error pemrosesan data, error sampling, kewajaran karena keanehan dalam data (bukan error).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15383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377" name="Google Shape;37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5703" y="1606601"/>
            <a:ext cx="3746597" cy="2341623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8"/>
          <p:cNvSpPr txBox="1"/>
          <p:nvPr/>
        </p:nvSpPr>
        <p:spPr>
          <a:xfrm>
            <a:off x="5261011" y="4529094"/>
            <a:ext cx="3395980" cy="3219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-US" sz="5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sumber gbr: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-US" sz="5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https://heartbeat.fritz.ai/hands-on-with-feature-engineering-techniques-dealing-with-outliers-fcc9f57cb63b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-US" sz="5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https://www.analyticsvidhya.com/blog/2021/03/zooming-out-a-look-at-outlier-and-how-to-deal-with-them-indata-science/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8"/>
          <p:cNvSpPr txBox="1"/>
          <p:nvPr/>
        </p:nvSpPr>
        <p:spPr>
          <a:xfrm>
            <a:off x="1027" y="4881315"/>
            <a:ext cx="3735900" cy="19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US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US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Google Shape;380;p8"/>
          <p:cNvPicPr preferRelativeResize="0"/>
          <p:nvPr/>
        </p:nvPicPr>
        <p:blipFill rotWithShape="1">
          <a:blip r:embed="rId4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9"/>
          <p:cNvSpPr txBox="1"/>
          <p:nvPr>
            <p:ph type="title"/>
          </p:nvPr>
        </p:nvSpPr>
        <p:spPr>
          <a:xfrm>
            <a:off x="311700" y="445025"/>
            <a:ext cx="4043303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Deteksi Outlier</a:t>
            </a:r>
            <a:endParaRPr/>
          </a:p>
        </p:txBody>
      </p:sp>
      <p:sp>
        <p:nvSpPr>
          <p:cNvPr id="386" name="Google Shape;386;p9"/>
          <p:cNvSpPr txBox="1"/>
          <p:nvPr/>
        </p:nvSpPr>
        <p:spPr>
          <a:xfrm>
            <a:off x="311701" y="1119524"/>
            <a:ext cx="4003908" cy="374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50"/>
              <a:buFont typeface="Arial"/>
              <a:buChar char="●"/>
            </a:pPr>
            <a:r>
              <a:rPr b="0" i="0" lang="en-US" sz="125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Visualiasi dgn Boxplot dan Scatterplot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0" i="0" lang="en-US" sz="125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Sebagian besar titik data terletak di tengah, tetapi ada satu titik yang jauh dari pengamatan lainnya; ini bisa menjadi outlier.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12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50"/>
              <a:buFont typeface="Arial"/>
              <a:buChar char="●"/>
            </a:pPr>
            <a:r>
              <a:rPr b="0" i="0" lang="en-US" sz="125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Distribusi Normal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0" i="0" lang="en-US" sz="125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Dalam distribusi normal, sekitar 99,7% data berada dalam tiga standar deviasi dari mean.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b="0" i="0" lang="en-US" sz="125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Jika ada pengamatan yang lebih dari tiga kali standar deviasi, kemungkinan itu adalah outlier.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596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t/>
            </a:r>
            <a:endParaRPr b="0" i="0" sz="12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50"/>
              <a:buFont typeface="Arial"/>
              <a:buChar char="●"/>
            </a:pPr>
            <a:r>
              <a:rPr b="0" i="0" lang="en-US" sz="125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Z-score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35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50"/>
              <a:buFont typeface="Arial"/>
              <a:buNone/>
            </a:pPr>
            <a:r>
              <a:t/>
            </a:r>
            <a:endParaRPr b="0" i="0" sz="12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50"/>
              <a:buFont typeface="Arial"/>
              <a:buChar char="●"/>
            </a:pPr>
            <a:r>
              <a:rPr b="0" i="0" lang="en-US" sz="125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Inter Quantile Range (IQR)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7" name="Google Shape;387;p9"/>
          <p:cNvPicPr preferRelativeResize="0"/>
          <p:nvPr/>
        </p:nvPicPr>
        <p:blipFill rotWithShape="1">
          <a:blip r:embed="rId3">
            <a:alphaModFix/>
          </a:blip>
          <a:srcRect b="0" l="9722" r="8333" t="10184"/>
          <a:stretch/>
        </p:blipFill>
        <p:spPr>
          <a:xfrm>
            <a:off x="4822618" y="682807"/>
            <a:ext cx="1943548" cy="1597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75580" y="682806"/>
            <a:ext cx="2170866" cy="1597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22618" y="2321140"/>
            <a:ext cx="2195778" cy="1414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18396" y="2428044"/>
            <a:ext cx="1975132" cy="1286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22618" y="3776195"/>
            <a:ext cx="2567672" cy="1281167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9"/>
          <p:cNvSpPr/>
          <p:nvPr/>
        </p:nvSpPr>
        <p:spPr>
          <a:xfrm rot="-1500000">
            <a:off x="4372858" y="1279246"/>
            <a:ext cx="478422" cy="40881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9"/>
          <p:cNvSpPr/>
          <p:nvPr/>
        </p:nvSpPr>
        <p:spPr>
          <a:xfrm>
            <a:off x="4315608" y="2993178"/>
            <a:ext cx="478422" cy="40881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9"/>
          <p:cNvSpPr/>
          <p:nvPr/>
        </p:nvSpPr>
        <p:spPr>
          <a:xfrm>
            <a:off x="4315608" y="4275635"/>
            <a:ext cx="478422" cy="40881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9"/>
          <p:cNvSpPr txBox="1"/>
          <p:nvPr/>
        </p:nvSpPr>
        <p:spPr>
          <a:xfrm>
            <a:off x="7418878" y="4275635"/>
            <a:ext cx="1603238" cy="6309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-US" sz="5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sumber gbr: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-US" sz="5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https://heartbeat.fritz.ai/hands-on-with-feature-engineering-techniques-dealing-with-outliers-fcc9f57cb63b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-US" sz="5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https://www.analyticsvidhya.com/blog/2021/05/detecting-and-treating-outliers-treating-the-odd-one-out/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9"/>
          <p:cNvSpPr txBox="1"/>
          <p:nvPr/>
        </p:nvSpPr>
        <p:spPr>
          <a:xfrm>
            <a:off x="9993" y="4831975"/>
            <a:ext cx="769938" cy="3115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US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US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p9"/>
          <p:cNvPicPr preferRelativeResize="0"/>
          <p:nvPr/>
        </p:nvPicPr>
        <p:blipFill rotWithShape="1">
          <a:blip r:embed="rId8">
            <a:alphaModFix amt="10000"/>
          </a:blip>
          <a:srcRect b="0" l="0" r="0" t="0"/>
          <a:stretch/>
        </p:blipFill>
        <p:spPr>
          <a:xfrm>
            <a:off x="3418525" y="1887901"/>
            <a:ext cx="2107752" cy="10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3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4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2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2021-06-14T14:23:00Z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1033-11.2.0.10200</vt:lpwstr>
  </property>
</Properties>
</file>